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4"/>
  </p:sldMasterIdLst>
  <p:notesMasterIdLst>
    <p:notesMasterId r:id="rId20"/>
  </p:notesMasterIdLst>
  <p:sldIdLst>
    <p:sldId id="1838" r:id="rId5"/>
    <p:sldId id="258" r:id="rId6"/>
    <p:sldId id="260" r:id="rId7"/>
    <p:sldId id="276" r:id="rId8"/>
    <p:sldId id="272" r:id="rId9"/>
    <p:sldId id="262" r:id="rId10"/>
    <p:sldId id="292" r:id="rId11"/>
    <p:sldId id="268" r:id="rId12"/>
    <p:sldId id="279" r:id="rId13"/>
    <p:sldId id="280" r:id="rId14"/>
    <p:sldId id="286" r:id="rId15"/>
    <p:sldId id="289" r:id="rId16"/>
    <p:sldId id="291" r:id="rId17"/>
    <p:sldId id="281" r:id="rId18"/>
    <p:sldId id="290" r:id="rId19"/>
  </p:sldIdLst>
  <p:sldSz cx="18288000" cy="10287000"/>
  <p:notesSz cx="6858000" cy="9144000"/>
  <p:embeddedFontLst>
    <p:embeddedFont>
      <p:font typeface="Arial Black" panose="020B0A04020102020204" pitchFamily="34" charset="0"/>
      <p:bold r:id="rId21"/>
    </p:embeddedFon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Calibri Light" panose="020F0302020204030204" pitchFamily="34" charset="0"/>
      <p:regular r:id="rId26"/>
      <p:italic r:id="rId27"/>
    </p:embeddedFont>
    <p:embeddedFont>
      <p:font typeface="Clash Grotesk" panose="020B0604020202020204" charset="0"/>
      <p:regular r:id="rId28"/>
      <p:bold r:id="rId29"/>
    </p:embeddedFont>
    <p:embeddedFont>
      <p:font typeface="Lato" panose="020B0604020202020204" charset="0"/>
      <p:regular r:id="rId30"/>
      <p:bold r:id="rId31"/>
      <p:italic r:id="rId32"/>
      <p:boldItalic r:id="rId33"/>
    </p:embeddedFont>
    <p:embeddedFont>
      <p:font typeface="Lora" panose="020B0604020202020204" charset="0"/>
      <p:regular r:id="rId34"/>
      <p:bold r:id="rId35"/>
      <p:italic r:id="rId36"/>
      <p:boldItalic r:id="rId37"/>
    </p:embeddedFont>
    <p:embeddedFont>
      <p:font typeface="Montserrat" panose="020B0604020202020204" charset="0"/>
      <p:regular r:id="rId38"/>
      <p:bold r:id="rId39"/>
      <p:italic r:id="rId40"/>
      <p:boldItalic r:id="rId41"/>
    </p:embeddedFont>
    <p:embeddedFont>
      <p:font typeface="Montserrat Light" panose="020B0604020202020204" charset="0"/>
      <p:regular r:id="rId42"/>
      <p:italic r:id="rId43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AE"/>
    <a:srgbClr val="E0388D"/>
    <a:srgbClr val="000000"/>
    <a:srgbClr val="FFFFFF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3B9C781-00E5-3846-B69A-4AB7072B1F5F}" v="48" dt="2023-10-19T08:45:29.05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>
    <p:restoredLeft sz="8660" autoAdjust="0"/>
    <p:restoredTop sz="86396"/>
  </p:normalViewPr>
  <p:slideViewPr>
    <p:cSldViewPr snapToGrid="0">
      <p:cViewPr varScale="1">
        <p:scale>
          <a:sx n="42" d="100"/>
          <a:sy n="42" d="100"/>
        </p:scale>
        <p:origin x="90" y="489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6.fntdata"/><Relationship Id="rId39" Type="http://schemas.openxmlformats.org/officeDocument/2006/relationships/font" Target="fonts/font19.fntdata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42" Type="http://schemas.openxmlformats.org/officeDocument/2006/relationships/font" Target="fonts/font22.fntdata"/><Relationship Id="rId47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font" Target="fonts/font9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font" Target="fonts/font17.fntdata"/><Relationship Id="rId40" Type="http://schemas.openxmlformats.org/officeDocument/2006/relationships/font" Target="fonts/font20.fntdata"/><Relationship Id="rId45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font" Target="fonts/font16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11.fntdata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font" Target="fonts/font15.fntdata"/><Relationship Id="rId43" Type="http://schemas.openxmlformats.org/officeDocument/2006/relationships/font" Target="fonts/font23.fntdata"/><Relationship Id="rId48" Type="http://schemas.microsoft.com/office/2015/10/relationships/revisionInfo" Target="revisionInfo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font" Target="fonts/font18.fntdata"/><Relationship Id="rId46" Type="http://schemas.openxmlformats.org/officeDocument/2006/relationships/theme" Target="theme/theme1.xml"/><Relationship Id="rId20" Type="http://schemas.openxmlformats.org/officeDocument/2006/relationships/notesMaster" Target="notesMasters/notesMaster1.xml"/><Relationship Id="rId41" Type="http://schemas.openxmlformats.org/officeDocument/2006/relationships/font" Target="fonts/font2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2D0EC6E-D4AB-F44E-B04A-C4B8AE427D2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9B4CF2A-F133-1140-91AE-E87238BADB7B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4DC7F2-3B9D-D34E-BF69-8304BAAEA01E}" type="datetimeFigureOut">
              <a:rPr lang="en-US" smtClean="0"/>
              <a:t>6/15/2025</a:t>
            </a:fld>
            <a:endParaRPr 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3E608A1D-9709-624B-91CF-5317F5C89FC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525C3F2A-D059-7D4F-BFB7-0078E1A497E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5993B6-FCFE-7342-9593-B0DD6037F5C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2645BC-E53A-5541-9153-B91A91F21BA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011192-5406-404E-ACB1-038D219861D3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011192-5406-404E-ACB1-038D219861D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59197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2c9119eae15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3" name="Google Shape;373;g2c9119eae15_1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" name="Google Shape;374;g2c9119eae15_1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2c9119eae15_1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5" name="Google Shape;395;g2c9119eae15_1_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" name="Google Shape;396;g2c9119eae15_1_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975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>
              <a:solidFill>
                <a:srgbClr val="1F596A"/>
              </a:solidFill>
            </a:endParaRPr>
          </a:p>
        </p:txBody>
      </p:sp>
      <p:sp>
        <p:nvSpPr>
          <p:cNvPr id="208" name="Google Shape;208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975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endParaRPr sz="1100"/>
          </a:p>
        </p:txBody>
      </p:sp>
      <p:sp>
        <p:nvSpPr>
          <p:cNvPr id="134" name="Google Shape;134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975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>
              <a:solidFill>
                <a:srgbClr val="1F596A"/>
              </a:solidFill>
            </a:endParaRPr>
          </a:p>
        </p:txBody>
      </p:sp>
      <p:sp>
        <p:nvSpPr>
          <p:cNvPr id="174" name="Google Shape;174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pertina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Immagine 39">
            <a:extLst>
              <a:ext uri="{FF2B5EF4-FFF2-40B4-BE49-F238E27FC236}">
                <a16:creationId xmlns:a16="http://schemas.microsoft.com/office/drawing/2014/main" id="{AF1E4376-2FFE-C44A-7E3B-A84E2CB5685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05" t="17169" r="4877" b="23531"/>
          <a:stretch/>
        </p:blipFill>
        <p:spPr>
          <a:xfrm>
            <a:off x="0" y="1"/>
            <a:ext cx="18288000" cy="10287000"/>
          </a:xfrm>
          <a:prstGeom prst="rect">
            <a:avLst/>
          </a:prstGeom>
        </p:spPr>
      </p:pic>
      <p:sp>
        <p:nvSpPr>
          <p:cNvPr id="4" name="Text Placeholder 17">
            <a:extLst>
              <a:ext uri="{FF2B5EF4-FFF2-40B4-BE49-F238E27FC236}">
                <a16:creationId xmlns:a16="http://schemas.microsoft.com/office/drawing/2014/main" id="{6124D9C9-8323-DD3F-C7E7-9D4EBE8CB26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640206" y="3241901"/>
            <a:ext cx="6365774" cy="433387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 b="0" i="0" spc="0">
                <a:solidFill>
                  <a:schemeClr val="bg1"/>
                </a:solidFill>
                <a:latin typeface="Montserrat" pitchFamily="2" charset="77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 lvl="0"/>
            <a:r>
              <a:rPr lang="en-GB" dirty="0"/>
              <a:t>Click to edit Master text styles</a:t>
            </a:r>
            <a:endParaRPr lang="it-IT" dirty="0"/>
          </a:p>
        </p:txBody>
      </p:sp>
      <p:sp>
        <p:nvSpPr>
          <p:cNvPr id="5" name="Text Placeholder 17">
            <a:extLst>
              <a:ext uri="{FF2B5EF4-FFF2-40B4-BE49-F238E27FC236}">
                <a16:creationId xmlns:a16="http://schemas.microsoft.com/office/drawing/2014/main" id="{9A2DD457-8028-8842-9B07-040FE4B3614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640206" y="6611812"/>
            <a:ext cx="6909239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2000" b="1" i="0" spc="0">
                <a:solidFill>
                  <a:schemeClr val="bg1"/>
                </a:solidFill>
                <a:latin typeface="Montserrat" pitchFamily="2" charset="77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 lvl="0"/>
            <a:r>
              <a:rPr lang="en-GB" dirty="0"/>
              <a:t>Click to edit Master text styles</a:t>
            </a:r>
            <a:endParaRPr lang="it-IT" dirty="0"/>
          </a:p>
        </p:txBody>
      </p:sp>
      <p:sp>
        <p:nvSpPr>
          <p:cNvPr id="9" name="Title 11">
            <a:extLst>
              <a:ext uri="{FF2B5EF4-FFF2-40B4-BE49-F238E27FC236}">
                <a16:creationId xmlns:a16="http://schemas.microsoft.com/office/drawing/2014/main" id="{B05AAC90-D9D6-B93C-D463-DB9CF6903C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07" y="3853638"/>
            <a:ext cx="8026022" cy="2522981"/>
          </a:xfrm>
          <a:prstGeom prst="rect">
            <a:avLst/>
          </a:prstGeom>
          <a:ln>
            <a:noFill/>
          </a:ln>
        </p:spPr>
        <p:txBody>
          <a:bodyPr>
            <a:noAutofit/>
          </a:bodyPr>
          <a:lstStyle>
            <a:lvl1pPr algn="l">
              <a:defRPr sz="7000" b="0" i="0">
                <a:solidFill>
                  <a:schemeClr val="bg1"/>
                </a:solidFill>
                <a:latin typeface="Montserrat Light" pitchFamily="2" charset="77"/>
              </a:defRPr>
            </a:lvl1pPr>
          </a:lstStyle>
          <a:p>
            <a:endParaRPr lang="it-IT" dirty="0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FE15A5E2-49D7-B692-1C0A-EEE52EAF042F}"/>
              </a:ext>
            </a:extLst>
          </p:cNvPr>
          <p:cNvSpPr txBox="1"/>
          <p:nvPr userDrawn="1"/>
        </p:nvSpPr>
        <p:spPr>
          <a:xfrm>
            <a:off x="14315607" y="941382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</p:txBody>
      </p:sp>
      <p:pic>
        <p:nvPicPr>
          <p:cNvPr id="23" name="Immagine 22">
            <a:extLst>
              <a:ext uri="{FF2B5EF4-FFF2-40B4-BE49-F238E27FC236}">
                <a16:creationId xmlns:a16="http://schemas.microsoft.com/office/drawing/2014/main" id="{FCA6B3EE-AB49-ED93-9D29-6220EAF4BE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6931"/>
          <a:stretch/>
        </p:blipFill>
        <p:spPr>
          <a:xfrm>
            <a:off x="1980383" y="3103455"/>
            <a:ext cx="6395876" cy="3175162"/>
          </a:xfrm>
          <a:prstGeom prst="rect">
            <a:avLst/>
          </a:prstGeom>
        </p:spPr>
      </p:pic>
      <p:pic>
        <p:nvPicPr>
          <p:cNvPr id="34" name="Immagine 33">
            <a:extLst>
              <a:ext uri="{FF2B5EF4-FFF2-40B4-BE49-F238E27FC236}">
                <a16:creationId xmlns:a16="http://schemas.microsoft.com/office/drawing/2014/main" id="{6A7276DE-A590-9642-9B5A-BCBE352AB2A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36603" y="575478"/>
            <a:ext cx="3829626" cy="633225"/>
          </a:xfrm>
          <a:prstGeom prst="rect">
            <a:avLst/>
          </a:prstGeom>
        </p:spPr>
      </p:pic>
      <p:cxnSp>
        <p:nvCxnSpPr>
          <p:cNvPr id="37" name="Connettore 1 36">
            <a:extLst>
              <a:ext uri="{FF2B5EF4-FFF2-40B4-BE49-F238E27FC236}">
                <a16:creationId xmlns:a16="http://schemas.microsoft.com/office/drawing/2014/main" id="{B2838053-8E13-AF68-B6A9-37D5BCE647A9}"/>
              </a:ext>
            </a:extLst>
          </p:cNvPr>
          <p:cNvCxnSpPr>
            <a:cxnSpLocks/>
          </p:cNvCxnSpPr>
          <p:nvPr userDrawn="1"/>
        </p:nvCxnSpPr>
        <p:spPr>
          <a:xfrm>
            <a:off x="9144000" y="1968338"/>
            <a:ext cx="0" cy="5825232"/>
          </a:xfrm>
          <a:prstGeom prst="line">
            <a:avLst/>
          </a:prstGeom>
          <a:ln>
            <a:solidFill>
              <a:srgbClr val="E0388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CasellaDiTesto 50">
            <a:extLst>
              <a:ext uri="{FF2B5EF4-FFF2-40B4-BE49-F238E27FC236}">
                <a16:creationId xmlns:a16="http://schemas.microsoft.com/office/drawing/2014/main" id="{CAF226AE-311B-A2A2-1FB7-57078433000D}"/>
              </a:ext>
            </a:extLst>
          </p:cNvPr>
          <p:cNvSpPr txBox="1"/>
          <p:nvPr userDrawn="1"/>
        </p:nvSpPr>
        <p:spPr>
          <a:xfrm>
            <a:off x="6662154" y="9388274"/>
            <a:ext cx="6006904" cy="210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spc="300" dirty="0">
                <a:solidFill>
                  <a:schemeClr val="bg1"/>
                </a:solidFill>
                <a:latin typeface="Montserrat" pitchFamily="2" charset="77"/>
              </a:rPr>
              <a:t>#CYBERJOURNEY   |   WWW.CYBERJOURNEY.IT</a:t>
            </a:r>
          </a:p>
        </p:txBody>
      </p:sp>
    </p:spTree>
    <p:extLst>
      <p:ext uri="{BB962C8B-B14F-4D97-AF65-F5344CB8AC3E}">
        <p14:creationId xmlns:p14="http://schemas.microsoft.com/office/powerpoint/2010/main" val="20360184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1_Custom Layout" userDrawn="1">
  <p:cSld name="131_Custom Layout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>
            <a:spLocks noGrp="1"/>
          </p:cNvSpPr>
          <p:nvPr>
            <p:ph type="body" idx="1"/>
          </p:nvPr>
        </p:nvSpPr>
        <p:spPr>
          <a:xfrm>
            <a:off x="863612" y="3693654"/>
            <a:ext cx="7898400" cy="53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>
            <a:lvl1pPr marL="914400" marR="0" lvl="0" indent="-584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828800" marR="0" lvl="1" indent="-5842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2743200" marR="0" lvl="2" indent="-5842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3657600" marR="0" lvl="3" indent="-5842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4572000" marR="0" lvl="4" indent="-5842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5486400" marR="0" lvl="5" indent="-6350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6400800" marR="0" lvl="6" indent="-6350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7315200" marR="0" lvl="7" indent="-6350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8229600" marR="0" lvl="8" indent="-6350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84" name="Google Shape;84;p16"/>
          <p:cNvSpPr txBox="1">
            <a:spLocks noGrp="1"/>
          </p:cNvSpPr>
          <p:nvPr>
            <p:ph type="body" idx="2"/>
          </p:nvPr>
        </p:nvSpPr>
        <p:spPr>
          <a:xfrm>
            <a:off x="9557670" y="3693654"/>
            <a:ext cx="7866600" cy="53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>
            <a:lvl1pPr marL="914400" marR="0" lvl="0" indent="-584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828800" marR="0" lvl="1" indent="-5842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2743200" marR="0" lvl="2" indent="-5842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3657600" marR="0" lvl="3" indent="-5842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4572000" marR="0" lvl="4" indent="-5842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5486400" marR="0" lvl="5" indent="-6350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6400800" marR="0" lvl="6" indent="-6350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7315200" marR="0" lvl="7" indent="-6350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8229600" marR="0" lvl="8" indent="-6350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85" name="Google Shape;85;p16"/>
          <p:cNvSpPr txBox="1">
            <a:spLocks noGrp="1"/>
          </p:cNvSpPr>
          <p:nvPr>
            <p:ph type="body" idx="3"/>
          </p:nvPr>
        </p:nvSpPr>
        <p:spPr>
          <a:xfrm>
            <a:off x="880224" y="2635672"/>
            <a:ext cx="7898400" cy="8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>
            <a:lvl1pPr marL="914400" marR="0" lvl="0" indent="-4572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3600" b="1" i="0" u="none" strike="noStrike" cap="none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828800" marR="0" lvl="1" indent="-6858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2743200" marR="0" lvl="2" indent="-6477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3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3657600" marR="0" lvl="3" indent="-6350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4572000" marR="0" lvl="4" indent="-6350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5486400" marR="0" lvl="5" indent="-6350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6400800" marR="0" lvl="6" indent="-6350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7315200" marR="0" lvl="7" indent="-6350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8229600" marR="0" lvl="8" indent="-6350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86" name="Google Shape;86;p16"/>
          <p:cNvSpPr txBox="1">
            <a:spLocks noGrp="1"/>
          </p:cNvSpPr>
          <p:nvPr>
            <p:ph type="body" idx="4"/>
          </p:nvPr>
        </p:nvSpPr>
        <p:spPr>
          <a:xfrm>
            <a:off x="9537528" y="2635672"/>
            <a:ext cx="7866600" cy="8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>
            <a:lvl1pPr marL="914400" marR="0" lvl="0" indent="-4572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3600" b="1" i="0" u="none" strike="noStrike" cap="none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828800" marR="0" lvl="1" indent="-6858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2743200" marR="0" lvl="2" indent="-6477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3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3657600" marR="0" lvl="3" indent="-6350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4572000" marR="0" lvl="4" indent="-6350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5486400" marR="0" lvl="5" indent="-6350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6400800" marR="0" lvl="6" indent="-6350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7315200" marR="0" lvl="7" indent="-6350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8229600" marR="0" lvl="8" indent="-6350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88" name="Google Shape;88;p16"/>
          <p:cNvSpPr txBox="1">
            <a:spLocks noGrp="1"/>
          </p:cNvSpPr>
          <p:nvPr>
            <p:ph type="title"/>
          </p:nvPr>
        </p:nvSpPr>
        <p:spPr>
          <a:xfrm>
            <a:off x="990690" y="1627824"/>
            <a:ext cx="15078600" cy="10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 Black"/>
              <a:buNone/>
              <a:defRPr sz="4800" b="1" i="0" kern="1200" dirty="0">
                <a:solidFill>
                  <a:srgbClr val="FF00AE"/>
                </a:solidFill>
                <a:latin typeface="Montserrat" pitchFamily="2" charset="77"/>
                <a:ea typeface="+mj-ea"/>
                <a:cs typeface="+mj-c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7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7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7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7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7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7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7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700"/>
              <a:buNone/>
              <a:defRPr sz="1800"/>
            </a:lvl9pPr>
          </a:lstStyle>
          <a:p>
            <a:endParaRPr dirty="0"/>
          </a:p>
        </p:txBody>
      </p:sp>
      <p:sp>
        <p:nvSpPr>
          <p:cNvPr id="89" name="Google Shape;89;p16"/>
          <p:cNvSpPr txBox="1">
            <a:spLocks noGrp="1"/>
          </p:cNvSpPr>
          <p:nvPr>
            <p:ph type="dt" idx="10"/>
          </p:nvPr>
        </p:nvSpPr>
        <p:spPr>
          <a:xfrm>
            <a:off x="2161610" y="9550400"/>
            <a:ext cx="10254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fld id="{86E26959-8A2C-4211-B098-3007467462CB}" type="datetime1">
              <a:rPr lang="en-US" smtClean="0"/>
              <a:t>6/15/2025</a:t>
            </a:fld>
            <a:endParaRPr/>
          </a:p>
        </p:txBody>
      </p:sp>
      <p:sp>
        <p:nvSpPr>
          <p:cNvPr id="90" name="Google Shape;90;p16"/>
          <p:cNvSpPr txBox="1">
            <a:spLocks noGrp="1"/>
          </p:cNvSpPr>
          <p:nvPr>
            <p:ph type="ftr" idx="11"/>
          </p:nvPr>
        </p:nvSpPr>
        <p:spPr>
          <a:xfrm>
            <a:off x="6057900" y="9534526"/>
            <a:ext cx="61722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6"/>
          <p:cNvSpPr txBox="1">
            <a:spLocks noGrp="1"/>
          </p:cNvSpPr>
          <p:nvPr>
            <p:ph type="sldNum" idx="12"/>
          </p:nvPr>
        </p:nvSpPr>
        <p:spPr>
          <a:xfrm>
            <a:off x="17113568" y="9499702"/>
            <a:ext cx="1097400" cy="7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algn="r"/>
            <a:fld id="{00000000-1234-1234-1234-123412341234}" type="slidenum">
              <a:rPr lang="en-GB" smtClean="0"/>
              <a:pPr algn="r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74043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ina bianc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952191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ina bianca con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1">
            <a:extLst>
              <a:ext uri="{FF2B5EF4-FFF2-40B4-BE49-F238E27FC236}">
                <a16:creationId xmlns:a16="http://schemas.microsoft.com/office/drawing/2014/main" id="{A289E408-5479-285D-43BA-E2B6609867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3541" y="1481673"/>
            <a:ext cx="15078686" cy="1061602"/>
          </a:xfrm>
          <a:prstGeom prst="rect">
            <a:avLst/>
          </a:prstGeom>
        </p:spPr>
        <p:txBody>
          <a:bodyPr/>
          <a:lstStyle>
            <a:lvl1pPr>
              <a:defRPr sz="4800" b="1" i="0">
                <a:solidFill>
                  <a:srgbClr val="FF00AE"/>
                </a:solidFill>
                <a:latin typeface="Montserrat" pitchFamily="2" charset="77"/>
              </a:defRPr>
            </a:lvl1pPr>
          </a:lstStyle>
          <a:p>
            <a:r>
              <a:rPr lang="en-GB" dirty="0"/>
              <a:t>Click to edit Master title style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788214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onne con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1D1F7C6C-E0A3-5549-B049-87D1C0679A8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528796" y="1280160"/>
            <a:ext cx="7895604" cy="7543800"/>
          </a:xfrm>
          <a:prstGeom prst="rect">
            <a:avLst/>
          </a:prstGeom>
        </p:spPr>
        <p:txBody>
          <a:bodyPr/>
          <a:lstStyle>
            <a:lvl1pPr>
              <a:defRPr sz="2000">
                <a:latin typeface="Clash Grotesk" pitchFamily="2" charset="77"/>
              </a:defRPr>
            </a:lvl1pPr>
          </a:lstStyle>
          <a:p>
            <a:endParaRPr lang="en-ID" dirty="0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3E791620-7348-AC66-97E9-48219DBF441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99251" y="715858"/>
            <a:ext cx="6232525" cy="3914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spc="0">
                <a:latin typeface="Montserrat" pitchFamily="2" charset="77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 lvl="0"/>
            <a:r>
              <a:rPr lang="en-GB" dirty="0"/>
              <a:t>Click to edit</a:t>
            </a:r>
            <a:endParaRPr lang="it-IT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C3DE0A48-B34A-0723-EA26-7797CC7373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251" y="1264503"/>
            <a:ext cx="7895604" cy="1610736"/>
          </a:xfrm>
          <a:prstGeom prst="rect">
            <a:avLst/>
          </a:prstGeom>
        </p:spPr>
        <p:txBody>
          <a:bodyPr/>
          <a:lstStyle>
            <a:lvl1pPr>
              <a:defRPr sz="4800" b="1" i="0">
                <a:solidFill>
                  <a:srgbClr val="FF00AE"/>
                </a:solidFill>
                <a:latin typeface="Montserrat" pitchFamily="2" charset="77"/>
              </a:defRPr>
            </a:lvl1pPr>
          </a:lstStyle>
          <a:p>
            <a:r>
              <a:rPr lang="en-GB" dirty="0"/>
              <a:t>Click to edit Master title style</a:t>
            </a:r>
            <a:endParaRPr lang="it-IT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354DC64-D7D4-7450-FD34-37288F5DCFE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99263" y="3697964"/>
            <a:ext cx="7895604" cy="507787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000">
                <a:latin typeface="Montserrat" pitchFamily="2" charset="77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lnSpc>
                <a:spcPct val="100000"/>
              </a:lnSpc>
              <a:defRPr sz="2000">
                <a:latin typeface="Montserrat" pitchFamily="2" charset="77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lnSpc>
                <a:spcPct val="100000"/>
              </a:lnSpc>
              <a:defRPr sz="2000">
                <a:latin typeface="Montserrat" pitchFamily="2" charset="77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lnSpc>
                <a:spcPct val="100000"/>
              </a:lnSpc>
              <a:defRPr sz="2000">
                <a:latin typeface="Montserrat" pitchFamily="2" charset="77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lnSpc>
                <a:spcPct val="100000"/>
              </a:lnSpc>
              <a:defRPr sz="2000">
                <a:latin typeface="Montserrat" pitchFamily="2" charset="77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it-IT" dirty="0"/>
          </a:p>
        </p:txBody>
      </p:sp>
      <p:sp>
        <p:nvSpPr>
          <p:cNvPr id="2" name="Text Placeholder 6">
            <a:extLst>
              <a:ext uri="{FF2B5EF4-FFF2-40B4-BE49-F238E27FC236}">
                <a16:creationId xmlns:a16="http://schemas.microsoft.com/office/drawing/2014/main" id="{85079D88-2FB0-73CC-E970-DA9DDE4F4F4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80224" y="3120038"/>
            <a:ext cx="7898003" cy="44075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 b="0" i="0" spc="0">
                <a:latin typeface="Montserrat" pitchFamily="2" charset="77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 lvl="0"/>
            <a:r>
              <a:rPr lang="en-GB"/>
              <a:t>Click to edit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096769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onn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354DC64-D7D4-7450-FD34-37288F5DCFE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63612" y="3693654"/>
            <a:ext cx="7898003" cy="532884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000">
                <a:latin typeface="Montserrat" pitchFamily="2" charset="77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lnSpc>
                <a:spcPct val="100000"/>
              </a:lnSpc>
              <a:defRPr sz="2000">
                <a:latin typeface="Montserrat" pitchFamily="2" charset="77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lnSpc>
                <a:spcPct val="100000"/>
              </a:lnSpc>
              <a:defRPr sz="2000">
                <a:latin typeface="Montserrat" pitchFamily="2" charset="77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lnSpc>
                <a:spcPct val="100000"/>
              </a:lnSpc>
              <a:defRPr sz="2000">
                <a:latin typeface="Montserrat" pitchFamily="2" charset="77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lnSpc>
                <a:spcPct val="100000"/>
              </a:lnSpc>
              <a:defRPr sz="2000">
                <a:latin typeface="Montserrat" pitchFamily="2" charset="77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it-IT" dirty="0"/>
          </a:p>
        </p:txBody>
      </p:sp>
      <p:sp>
        <p:nvSpPr>
          <p:cNvPr id="2" name="Text Placeholder 15">
            <a:extLst>
              <a:ext uri="{FF2B5EF4-FFF2-40B4-BE49-F238E27FC236}">
                <a16:creationId xmlns:a16="http://schemas.microsoft.com/office/drawing/2014/main" id="{31B46FAC-862E-582C-FE8A-33BF919ADCA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57670" y="3693654"/>
            <a:ext cx="7866718" cy="532884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000">
                <a:latin typeface="Montserrat" pitchFamily="2" charset="77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lnSpc>
                <a:spcPct val="100000"/>
              </a:lnSpc>
              <a:defRPr sz="2000">
                <a:latin typeface="Montserrat" pitchFamily="2" charset="77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lnSpc>
                <a:spcPct val="100000"/>
              </a:lnSpc>
              <a:defRPr sz="2000">
                <a:latin typeface="Montserrat" pitchFamily="2" charset="77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lnSpc>
                <a:spcPct val="100000"/>
              </a:lnSpc>
              <a:defRPr sz="2000">
                <a:latin typeface="Montserrat" pitchFamily="2" charset="77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lnSpc>
                <a:spcPct val="100000"/>
              </a:lnSpc>
              <a:defRPr sz="2000">
                <a:latin typeface="Montserrat" pitchFamily="2" charset="77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it-IT" dirty="0"/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2D23B405-D948-089B-B8FC-8671C0AF41B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80224" y="3090772"/>
            <a:ext cx="7898003" cy="44075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 b="1" i="0" spc="0">
                <a:latin typeface="Montserrat" pitchFamily="2" charset="77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 lvl="0"/>
            <a:r>
              <a:rPr lang="en-GB" dirty="0"/>
              <a:t>Click to edit</a:t>
            </a:r>
            <a:endParaRPr lang="it-IT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D98A0181-F166-3A77-AC41-DB9DEA21EF5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537528" y="3090772"/>
            <a:ext cx="7866718" cy="44075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 b="1" i="0" spc="0">
                <a:latin typeface="Montserrat" pitchFamily="2" charset="77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 lvl="0"/>
            <a:r>
              <a:rPr lang="en-GB"/>
              <a:t>Click to edit</a:t>
            </a:r>
            <a:endParaRPr lang="it-IT"/>
          </a:p>
        </p:txBody>
      </p:sp>
      <p:sp>
        <p:nvSpPr>
          <p:cNvPr id="11" name="Title 11">
            <a:extLst>
              <a:ext uri="{FF2B5EF4-FFF2-40B4-BE49-F238E27FC236}">
                <a16:creationId xmlns:a16="http://schemas.microsoft.com/office/drawing/2014/main" id="{328D04B7-A024-1FF4-CD45-54F9B263B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251" y="1417305"/>
            <a:ext cx="16525137" cy="1061602"/>
          </a:xfrm>
          <a:prstGeom prst="rect">
            <a:avLst/>
          </a:prstGeom>
        </p:spPr>
        <p:txBody>
          <a:bodyPr/>
          <a:lstStyle>
            <a:lvl1pPr>
              <a:defRPr sz="4800" b="1" i="0">
                <a:solidFill>
                  <a:srgbClr val="FF00AE"/>
                </a:solidFill>
                <a:latin typeface="Montserrat" pitchFamily="2" charset="77"/>
              </a:defRPr>
            </a:lvl1pPr>
          </a:lstStyle>
          <a:p>
            <a:r>
              <a:rPr lang="en-GB" dirty="0"/>
              <a:t>Click to edit Master title style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075297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E0BA5A-D638-42C2-B8CB-6EB82E795DA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13011" y="1248845"/>
            <a:ext cx="4709538" cy="4514132"/>
          </a:xfrm>
          <a:prstGeom prst="rect">
            <a:avLst/>
          </a:prstGeom>
        </p:spPr>
        <p:txBody>
          <a:bodyPr/>
          <a:lstStyle>
            <a:lvl1pPr>
              <a:defRPr sz="2000">
                <a:latin typeface="Montserrat" pitchFamily="2" charset="77"/>
              </a:defRPr>
            </a:lvl1pPr>
          </a:lstStyle>
          <a:p>
            <a:endParaRPr lang="en-ID"/>
          </a:p>
        </p:txBody>
      </p:sp>
      <p:sp>
        <p:nvSpPr>
          <p:cNvPr id="10" name="Title 11">
            <a:extLst>
              <a:ext uri="{FF2B5EF4-FFF2-40B4-BE49-F238E27FC236}">
                <a16:creationId xmlns:a16="http://schemas.microsoft.com/office/drawing/2014/main" id="{E439D428-D3FE-3006-BBFE-D2BD81C958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9251" y="1264502"/>
            <a:ext cx="5351647" cy="4498475"/>
          </a:xfrm>
          <a:prstGeom prst="rect">
            <a:avLst/>
          </a:prstGeom>
        </p:spPr>
        <p:txBody>
          <a:bodyPr/>
          <a:lstStyle>
            <a:lvl1pPr>
              <a:defRPr sz="4800" b="1" i="0">
                <a:solidFill>
                  <a:srgbClr val="FF00AE"/>
                </a:solidFill>
                <a:latin typeface="Montserrat" pitchFamily="2" charset="77"/>
              </a:defRPr>
            </a:lvl1pPr>
          </a:lstStyle>
          <a:p>
            <a:r>
              <a:rPr lang="en-GB" dirty="0"/>
              <a:t>This is the three column text template</a:t>
            </a:r>
            <a:endParaRPr lang="it-IT" dirty="0"/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558F70A9-6BE7-51F2-4474-080D05281EDE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2661029" y="1248845"/>
            <a:ext cx="4709538" cy="4514132"/>
          </a:xfrm>
          <a:prstGeom prst="rect">
            <a:avLst/>
          </a:prstGeom>
        </p:spPr>
        <p:txBody>
          <a:bodyPr/>
          <a:lstStyle>
            <a:lvl1pPr>
              <a:defRPr sz="2000">
                <a:latin typeface="Montserrat" pitchFamily="2" charset="77"/>
              </a:defRPr>
            </a:lvl1pPr>
          </a:lstStyle>
          <a:p>
            <a:endParaRPr lang="en-ID"/>
          </a:p>
        </p:txBody>
      </p:sp>
      <p:sp>
        <p:nvSpPr>
          <p:cNvPr id="2" name="Text Placeholder 15">
            <a:extLst>
              <a:ext uri="{FF2B5EF4-FFF2-40B4-BE49-F238E27FC236}">
                <a16:creationId xmlns:a16="http://schemas.microsoft.com/office/drawing/2014/main" id="{E8DF0060-1096-47B8-AF08-FE829CB3393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63613" y="6109855"/>
            <a:ext cx="5387286" cy="291264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000">
                <a:latin typeface="Montserrat" pitchFamily="2" charset="77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lnSpc>
                <a:spcPct val="100000"/>
              </a:lnSpc>
              <a:defRPr sz="2000">
                <a:latin typeface="Montserrat" pitchFamily="2" charset="77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lnSpc>
                <a:spcPct val="100000"/>
              </a:lnSpc>
              <a:defRPr sz="2000">
                <a:latin typeface="Montserrat" pitchFamily="2" charset="77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lnSpc>
                <a:spcPct val="100000"/>
              </a:lnSpc>
              <a:defRPr sz="2000">
                <a:latin typeface="Montserrat" pitchFamily="2" charset="77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lnSpc>
                <a:spcPct val="100000"/>
              </a:lnSpc>
              <a:defRPr sz="2000">
                <a:latin typeface="Montserrat" pitchFamily="2" charset="77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it-IT" dirty="0"/>
          </a:p>
        </p:txBody>
      </p:sp>
      <p:sp>
        <p:nvSpPr>
          <p:cNvPr id="4" name="Text Placeholder 15">
            <a:extLst>
              <a:ext uri="{FF2B5EF4-FFF2-40B4-BE49-F238E27FC236}">
                <a16:creationId xmlns:a16="http://schemas.microsoft.com/office/drawing/2014/main" id="{0E28C5BB-73EF-38B9-EB10-CEFE5B7BFEB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089378" y="6109855"/>
            <a:ext cx="4733171" cy="291264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000">
                <a:latin typeface="Montserrat" pitchFamily="2" charset="77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lnSpc>
                <a:spcPct val="100000"/>
              </a:lnSpc>
              <a:defRPr sz="2000">
                <a:latin typeface="Montserrat" pitchFamily="2" charset="77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lnSpc>
                <a:spcPct val="100000"/>
              </a:lnSpc>
              <a:defRPr sz="2000">
                <a:latin typeface="Montserrat" pitchFamily="2" charset="77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lnSpc>
                <a:spcPct val="100000"/>
              </a:lnSpc>
              <a:defRPr sz="2000">
                <a:latin typeface="Montserrat" pitchFamily="2" charset="77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lnSpc>
                <a:spcPct val="100000"/>
              </a:lnSpc>
              <a:defRPr sz="2000">
                <a:latin typeface="Montserrat" pitchFamily="2" charset="77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it-IT" dirty="0"/>
          </a:p>
        </p:txBody>
      </p:sp>
      <p:sp>
        <p:nvSpPr>
          <p:cNvPr id="6" name="Text Placeholder 15">
            <a:extLst>
              <a:ext uri="{FF2B5EF4-FFF2-40B4-BE49-F238E27FC236}">
                <a16:creationId xmlns:a16="http://schemas.microsoft.com/office/drawing/2014/main" id="{B5B7F17C-1BB4-3B90-8515-F335342448C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2661029" y="6109855"/>
            <a:ext cx="4733171" cy="291264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000">
                <a:latin typeface="Montserrat" pitchFamily="2" charset="77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lnSpc>
                <a:spcPct val="100000"/>
              </a:lnSpc>
              <a:defRPr sz="2000">
                <a:latin typeface="Montserrat" pitchFamily="2" charset="77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lnSpc>
                <a:spcPct val="100000"/>
              </a:lnSpc>
              <a:defRPr sz="2000">
                <a:latin typeface="Montserrat" pitchFamily="2" charset="77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lnSpc>
                <a:spcPct val="100000"/>
              </a:lnSpc>
              <a:defRPr sz="2000">
                <a:latin typeface="Montserrat" pitchFamily="2" charset="77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lnSpc>
                <a:spcPct val="100000"/>
              </a:lnSpc>
              <a:defRPr sz="2000">
                <a:latin typeface="Montserrat" pitchFamily="2" charset="77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it-IT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F152306-BFD3-E0F4-80F6-3D906FE5CF7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99251" y="715858"/>
            <a:ext cx="6232525" cy="3914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spc="0">
                <a:latin typeface="Montserrat" pitchFamily="2" charset="77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 lvl="0"/>
            <a:r>
              <a:rPr lang="en-GB"/>
              <a:t>Click to edit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350006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onne (version 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354DC64-D7D4-7450-FD34-37288F5DCFE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80237" y="6487751"/>
            <a:ext cx="5038426" cy="245641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000">
                <a:latin typeface="Montserrat" pitchFamily="2" charset="77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lnSpc>
                <a:spcPct val="100000"/>
              </a:lnSpc>
              <a:defRPr sz="2000">
                <a:latin typeface="Montserrat" pitchFamily="2" charset="77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lnSpc>
                <a:spcPct val="100000"/>
              </a:lnSpc>
              <a:defRPr sz="2000">
                <a:latin typeface="Montserrat" pitchFamily="2" charset="77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lnSpc>
                <a:spcPct val="100000"/>
              </a:lnSpc>
              <a:defRPr sz="2000">
                <a:latin typeface="Montserrat" pitchFamily="2" charset="77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lnSpc>
                <a:spcPct val="100000"/>
              </a:lnSpc>
              <a:defRPr sz="2000">
                <a:latin typeface="Montserrat" pitchFamily="2" charset="77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it-IT" dirty="0"/>
          </a:p>
        </p:txBody>
      </p:sp>
      <p:sp>
        <p:nvSpPr>
          <p:cNvPr id="3" name="Picture Placeholder 12">
            <a:extLst>
              <a:ext uri="{FF2B5EF4-FFF2-40B4-BE49-F238E27FC236}">
                <a16:creationId xmlns:a16="http://schemas.microsoft.com/office/drawing/2014/main" id="{3E0E5CF7-54E0-502E-57FD-1CF5F1F126F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80225" y="2739559"/>
            <a:ext cx="5038426" cy="2769701"/>
          </a:xfrm>
          <a:custGeom>
            <a:avLst/>
            <a:gdLst>
              <a:gd name="connsiteX0" fmla="*/ 0 w 3299791"/>
              <a:gd name="connsiteY0" fmla="*/ 0 h 3114926"/>
              <a:gd name="connsiteX1" fmla="*/ 3299791 w 3299791"/>
              <a:gd name="connsiteY1" fmla="*/ 0 h 3114926"/>
              <a:gd name="connsiteX2" fmla="*/ 3299791 w 3299791"/>
              <a:gd name="connsiteY2" fmla="*/ 3114926 h 3114926"/>
              <a:gd name="connsiteX3" fmla="*/ 0 w 3299791"/>
              <a:gd name="connsiteY3" fmla="*/ 3114926 h 3114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99791" h="3114926">
                <a:moveTo>
                  <a:pt x="0" y="0"/>
                </a:moveTo>
                <a:lnTo>
                  <a:pt x="3299791" y="0"/>
                </a:lnTo>
                <a:lnTo>
                  <a:pt x="3299791" y="3114926"/>
                </a:lnTo>
                <a:lnTo>
                  <a:pt x="0" y="311492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2000">
                <a:latin typeface="Montserrat" pitchFamily="2" charset="77"/>
              </a:defRPr>
            </a:lvl1pPr>
          </a:lstStyle>
          <a:p>
            <a:endParaRPr lang="en-ID" dirty="0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5A862E33-C268-FB77-A814-048151132F4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80224" y="5900907"/>
            <a:ext cx="5038427" cy="4407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200" b="1" i="0" spc="0">
                <a:latin typeface="Montserrat" pitchFamily="2" charset="77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 lvl="0"/>
            <a:r>
              <a:rPr lang="en-GB"/>
              <a:t>Click to edit</a:t>
            </a:r>
            <a:endParaRPr lang="it-IT"/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D9348B45-4080-DCFB-F924-C6380803E5B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401677" y="6487751"/>
            <a:ext cx="5038426" cy="245641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000">
                <a:latin typeface="Montserrat" pitchFamily="2" charset="77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lnSpc>
                <a:spcPct val="100000"/>
              </a:lnSpc>
              <a:defRPr sz="2000">
                <a:latin typeface="Montserrat" pitchFamily="2" charset="77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lnSpc>
                <a:spcPct val="100000"/>
              </a:lnSpc>
              <a:defRPr sz="2000">
                <a:latin typeface="Montserrat" pitchFamily="2" charset="77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lnSpc>
                <a:spcPct val="100000"/>
              </a:lnSpc>
              <a:defRPr sz="2000">
                <a:latin typeface="Montserrat" pitchFamily="2" charset="77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lnSpc>
                <a:spcPct val="100000"/>
              </a:lnSpc>
              <a:defRPr sz="2000">
                <a:latin typeface="Montserrat" pitchFamily="2" charset="77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it-IT" dirty="0"/>
          </a:p>
        </p:txBody>
      </p:sp>
      <p:sp>
        <p:nvSpPr>
          <p:cNvPr id="19" name="Picture Placeholder 12">
            <a:extLst>
              <a:ext uri="{FF2B5EF4-FFF2-40B4-BE49-F238E27FC236}">
                <a16:creationId xmlns:a16="http://schemas.microsoft.com/office/drawing/2014/main" id="{71D47A1D-4571-8361-99B5-59E349453F9B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2401665" y="2739559"/>
            <a:ext cx="5038426" cy="2769701"/>
          </a:xfrm>
          <a:custGeom>
            <a:avLst/>
            <a:gdLst>
              <a:gd name="connsiteX0" fmla="*/ 0 w 3299791"/>
              <a:gd name="connsiteY0" fmla="*/ 0 h 3114926"/>
              <a:gd name="connsiteX1" fmla="*/ 3299791 w 3299791"/>
              <a:gd name="connsiteY1" fmla="*/ 0 h 3114926"/>
              <a:gd name="connsiteX2" fmla="*/ 3299791 w 3299791"/>
              <a:gd name="connsiteY2" fmla="*/ 3114926 h 3114926"/>
              <a:gd name="connsiteX3" fmla="*/ 0 w 3299791"/>
              <a:gd name="connsiteY3" fmla="*/ 3114926 h 3114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99791" h="3114926">
                <a:moveTo>
                  <a:pt x="0" y="0"/>
                </a:moveTo>
                <a:lnTo>
                  <a:pt x="3299791" y="0"/>
                </a:lnTo>
                <a:lnTo>
                  <a:pt x="3299791" y="3114926"/>
                </a:lnTo>
                <a:lnTo>
                  <a:pt x="0" y="311492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2000">
                <a:latin typeface="Montserrat" pitchFamily="2" charset="77"/>
              </a:defRPr>
            </a:lvl1pPr>
          </a:lstStyle>
          <a:p>
            <a:endParaRPr lang="en-ID"/>
          </a:p>
        </p:txBody>
      </p: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13201131-90F0-79EA-BA3F-54A537C036D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401664" y="5900907"/>
            <a:ext cx="5038427" cy="4407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200" b="1" i="0" spc="0">
                <a:latin typeface="Montserrat" pitchFamily="2" charset="77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 lvl="0"/>
            <a:r>
              <a:rPr lang="en-GB"/>
              <a:t>Click to edit</a:t>
            </a:r>
            <a:endParaRPr lang="it-IT"/>
          </a:p>
        </p:txBody>
      </p:sp>
      <p:sp>
        <p:nvSpPr>
          <p:cNvPr id="21" name="Text Placeholder 15">
            <a:extLst>
              <a:ext uri="{FF2B5EF4-FFF2-40B4-BE49-F238E27FC236}">
                <a16:creationId xmlns:a16="http://schemas.microsoft.com/office/drawing/2014/main" id="{7FA535A1-ED35-7FA8-5881-54908B7576E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649270" y="6487751"/>
            <a:ext cx="5038426" cy="245641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000">
                <a:latin typeface="Montserrat" pitchFamily="2" charset="77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lnSpc>
                <a:spcPct val="100000"/>
              </a:lnSpc>
              <a:defRPr sz="2000">
                <a:latin typeface="Montserrat" pitchFamily="2" charset="77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lnSpc>
                <a:spcPct val="100000"/>
              </a:lnSpc>
              <a:defRPr sz="2000">
                <a:latin typeface="Montserrat" pitchFamily="2" charset="77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lnSpc>
                <a:spcPct val="100000"/>
              </a:lnSpc>
              <a:defRPr sz="2000">
                <a:latin typeface="Montserrat" pitchFamily="2" charset="77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lnSpc>
                <a:spcPct val="100000"/>
              </a:lnSpc>
              <a:defRPr sz="2000">
                <a:latin typeface="Montserrat" pitchFamily="2" charset="77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it-IT" dirty="0"/>
          </a:p>
        </p:txBody>
      </p:sp>
      <p:sp>
        <p:nvSpPr>
          <p:cNvPr id="22" name="Picture Placeholder 12">
            <a:extLst>
              <a:ext uri="{FF2B5EF4-FFF2-40B4-BE49-F238E27FC236}">
                <a16:creationId xmlns:a16="http://schemas.microsoft.com/office/drawing/2014/main" id="{0F776691-AE9E-92B6-D43D-9F4FEE72E776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649258" y="2739559"/>
            <a:ext cx="5038426" cy="2769701"/>
          </a:xfrm>
          <a:custGeom>
            <a:avLst/>
            <a:gdLst>
              <a:gd name="connsiteX0" fmla="*/ 0 w 3299791"/>
              <a:gd name="connsiteY0" fmla="*/ 0 h 3114926"/>
              <a:gd name="connsiteX1" fmla="*/ 3299791 w 3299791"/>
              <a:gd name="connsiteY1" fmla="*/ 0 h 3114926"/>
              <a:gd name="connsiteX2" fmla="*/ 3299791 w 3299791"/>
              <a:gd name="connsiteY2" fmla="*/ 3114926 h 3114926"/>
              <a:gd name="connsiteX3" fmla="*/ 0 w 3299791"/>
              <a:gd name="connsiteY3" fmla="*/ 3114926 h 3114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99791" h="3114926">
                <a:moveTo>
                  <a:pt x="0" y="0"/>
                </a:moveTo>
                <a:lnTo>
                  <a:pt x="3299791" y="0"/>
                </a:lnTo>
                <a:lnTo>
                  <a:pt x="3299791" y="3114926"/>
                </a:lnTo>
                <a:lnTo>
                  <a:pt x="0" y="311492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2000">
                <a:latin typeface="Montserrat" pitchFamily="2" charset="77"/>
              </a:defRPr>
            </a:lvl1pPr>
          </a:lstStyle>
          <a:p>
            <a:endParaRPr lang="en-ID" dirty="0"/>
          </a:p>
        </p:txBody>
      </p:sp>
      <p:sp>
        <p:nvSpPr>
          <p:cNvPr id="23" name="Text Placeholder 6">
            <a:extLst>
              <a:ext uri="{FF2B5EF4-FFF2-40B4-BE49-F238E27FC236}">
                <a16:creationId xmlns:a16="http://schemas.microsoft.com/office/drawing/2014/main" id="{D07B54F0-FBFE-FE9E-8F62-5E26611B7D8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649257" y="5900907"/>
            <a:ext cx="5038427" cy="4407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200" b="1" i="0" spc="0">
                <a:latin typeface="Montserrat" pitchFamily="2" charset="77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 lvl="0"/>
            <a:r>
              <a:rPr lang="en-GB"/>
              <a:t>Click to edit</a:t>
            </a:r>
            <a:endParaRPr lang="it-IT"/>
          </a:p>
        </p:txBody>
      </p:sp>
      <p:sp>
        <p:nvSpPr>
          <p:cNvPr id="7" name="Title 11">
            <a:extLst>
              <a:ext uri="{FF2B5EF4-FFF2-40B4-BE49-F238E27FC236}">
                <a16:creationId xmlns:a16="http://schemas.microsoft.com/office/drawing/2014/main" id="{EA7EFBF5-5424-F5CC-0390-A6734098F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251" y="1264503"/>
            <a:ext cx="16540840" cy="1061602"/>
          </a:xfrm>
          <a:prstGeom prst="rect">
            <a:avLst/>
          </a:prstGeom>
        </p:spPr>
        <p:txBody>
          <a:bodyPr/>
          <a:lstStyle>
            <a:lvl1pPr>
              <a:defRPr sz="4800" b="1" i="0">
                <a:solidFill>
                  <a:srgbClr val="FF00AE"/>
                </a:solidFill>
                <a:latin typeface="Montserrat" pitchFamily="2" charset="77"/>
              </a:defRPr>
            </a:lvl1pPr>
          </a:lstStyle>
          <a:p>
            <a:r>
              <a:rPr lang="en-GB" dirty="0"/>
              <a:t>Click to edit Master title style</a:t>
            </a:r>
            <a:endParaRPr lang="it-IT" dirty="0"/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CA62EBE8-0C41-98D1-704F-409AD760D37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99251" y="715858"/>
            <a:ext cx="6232525" cy="3914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spc="0">
                <a:latin typeface="Montserrat" pitchFamily="2" charset="77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 lvl="0"/>
            <a:r>
              <a:rPr lang="en-GB"/>
              <a:t>Click to edit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554802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0">
            <a:extLst>
              <a:ext uri="{FF2B5EF4-FFF2-40B4-BE49-F238E27FC236}">
                <a16:creationId xmlns:a16="http://schemas.microsoft.com/office/drawing/2014/main" id="{8C171312-56C6-574E-B5C9-758DB1F747D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047463" y="3474964"/>
            <a:ext cx="2160024" cy="2160024"/>
          </a:xfrm>
          <a:custGeom>
            <a:avLst/>
            <a:gdLst>
              <a:gd name="connsiteX0" fmla="*/ 720008 w 1440016"/>
              <a:gd name="connsiteY0" fmla="*/ 0 h 1440016"/>
              <a:gd name="connsiteX1" fmla="*/ 1440016 w 1440016"/>
              <a:gd name="connsiteY1" fmla="*/ 720008 h 1440016"/>
              <a:gd name="connsiteX2" fmla="*/ 720008 w 1440016"/>
              <a:gd name="connsiteY2" fmla="*/ 1440016 h 1440016"/>
              <a:gd name="connsiteX3" fmla="*/ 0 w 1440016"/>
              <a:gd name="connsiteY3" fmla="*/ 720008 h 1440016"/>
              <a:gd name="connsiteX4" fmla="*/ 720008 w 1440016"/>
              <a:gd name="connsiteY4" fmla="*/ 0 h 1440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0016" h="1440016">
                <a:moveTo>
                  <a:pt x="720008" y="0"/>
                </a:moveTo>
                <a:cubicBezTo>
                  <a:pt x="1117658" y="0"/>
                  <a:pt x="1440016" y="322359"/>
                  <a:pt x="1440016" y="720008"/>
                </a:cubicBezTo>
                <a:cubicBezTo>
                  <a:pt x="1440016" y="1117658"/>
                  <a:pt x="1117658" y="1440016"/>
                  <a:pt x="720008" y="1440016"/>
                </a:cubicBezTo>
                <a:cubicBezTo>
                  <a:pt x="322358" y="1440016"/>
                  <a:pt x="0" y="1117658"/>
                  <a:pt x="0" y="720008"/>
                </a:cubicBezTo>
                <a:cubicBezTo>
                  <a:pt x="0" y="322359"/>
                  <a:pt x="322358" y="0"/>
                  <a:pt x="720008" y="0"/>
                </a:cubicBezTo>
                <a:close/>
              </a:path>
            </a:pathLst>
          </a:custGeom>
          <a:noFill/>
        </p:spPr>
        <p:txBody>
          <a:bodyPr wrap="square">
            <a:noAutofit/>
          </a:bodyPr>
          <a:lstStyle>
            <a:lvl1pPr>
              <a:defRPr sz="2000">
                <a:latin typeface="Montserrat" pitchFamily="2" charset="77"/>
              </a:defRPr>
            </a:lvl1pPr>
          </a:lstStyle>
          <a:p>
            <a:endParaRPr lang="en-US"/>
          </a:p>
        </p:txBody>
      </p:sp>
      <p:sp>
        <p:nvSpPr>
          <p:cNvPr id="4" name="Picture Placeholder 15">
            <a:extLst>
              <a:ext uri="{FF2B5EF4-FFF2-40B4-BE49-F238E27FC236}">
                <a16:creationId xmlns:a16="http://schemas.microsoft.com/office/drawing/2014/main" id="{1EA4878E-1869-0744-A573-99C354BD088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033024" y="3474964"/>
            <a:ext cx="2160024" cy="2160024"/>
          </a:xfrm>
          <a:custGeom>
            <a:avLst/>
            <a:gdLst>
              <a:gd name="connsiteX0" fmla="*/ 720008 w 1440016"/>
              <a:gd name="connsiteY0" fmla="*/ 0 h 1440016"/>
              <a:gd name="connsiteX1" fmla="*/ 1440016 w 1440016"/>
              <a:gd name="connsiteY1" fmla="*/ 720008 h 1440016"/>
              <a:gd name="connsiteX2" fmla="*/ 720008 w 1440016"/>
              <a:gd name="connsiteY2" fmla="*/ 1440016 h 1440016"/>
              <a:gd name="connsiteX3" fmla="*/ 0 w 1440016"/>
              <a:gd name="connsiteY3" fmla="*/ 720008 h 1440016"/>
              <a:gd name="connsiteX4" fmla="*/ 720008 w 1440016"/>
              <a:gd name="connsiteY4" fmla="*/ 0 h 1440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0016" h="1440016">
                <a:moveTo>
                  <a:pt x="720008" y="0"/>
                </a:moveTo>
                <a:cubicBezTo>
                  <a:pt x="1117658" y="0"/>
                  <a:pt x="1440016" y="322358"/>
                  <a:pt x="1440016" y="720008"/>
                </a:cubicBezTo>
                <a:cubicBezTo>
                  <a:pt x="1440016" y="1117658"/>
                  <a:pt x="1117658" y="1440016"/>
                  <a:pt x="720008" y="1440016"/>
                </a:cubicBezTo>
                <a:cubicBezTo>
                  <a:pt x="322358" y="1440016"/>
                  <a:pt x="0" y="1117658"/>
                  <a:pt x="0" y="720008"/>
                </a:cubicBezTo>
                <a:cubicBezTo>
                  <a:pt x="0" y="322358"/>
                  <a:pt x="322358" y="0"/>
                  <a:pt x="720008" y="0"/>
                </a:cubicBezTo>
                <a:close/>
              </a:path>
            </a:pathLst>
          </a:custGeom>
          <a:noFill/>
        </p:spPr>
        <p:txBody>
          <a:bodyPr wrap="square">
            <a:noAutofit/>
          </a:bodyPr>
          <a:lstStyle>
            <a:lvl1pPr>
              <a:defRPr sz="2000">
                <a:latin typeface="Montserrat" pitchFamily="2" charset="77"/>
              </a:defRPr>
            </a:lvl1pPr>
          </a:lstStyle>
          <a:p>
            <a:endParaRPr lang="en-US"/>
          </a:p>
        </p:txBody>
      </p:sp>
      <p:sp>
        <p:nvSpPr>
          <p:cNvPr id="5" name="Picture Placeholder 15">
            <a:extLst>
              <a:ext uri="{FF2B5EF4-FFF2-40B4-BE49-F238E27FC236}">
                <a16:creationId xmlns:a16="http://schemas.microsoft.com/office/drawing/2014/main" id="{1B405B47-0468-8B42-8FD9-AF79C42A43D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061902" y="3474964"/>
            <a:ext cx="2160024" cy="2160024"/>
          </a:xfrm>
          <a:custGeom>
            <a:avLst/>
            <a:gdLst>
              <a:gd name="connsiteX0" fmla="*/ 720008 w 1440016"/>
              <a:gd name="connsiteY0" fmla="*/ 0 h 1440016"/>
              <a:gd name="connsiteX1" fmla="*/ 1440016 w 1440016"/>
              <a:gd name="connsiteY1" fmla="*/ 720008 h 1440016"/>
              <a:gd name="connsiteX2" fmla="*/ 720008 w 1440016"/>
              <a:gd name="connsiteY2" fmla="*/ 1440016 h 1440016"/>
              <a:gd name="connsiteX3" fmla="*/ 0 w 1440016"/>
              <a:gd name="connsiteY3" fmla="*/ 720008 h 1440016"/>
              <a:gd name="connsiteX4" fmla="*/ 720008 w 1440016"/>
              <a:gd name="connsiteY4" fmla="*/ 0 h 1440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0016" h="1440016">
                <a:moveTo>
                  <a:pt x="720008" y="0"/>
                </a:moveTo>
                <a:cubicBezTo>
                  <a:pt x="1117658" y="0"/>
                  <a:pt x="1440016" y="322358"/>
                  <a:pt x="1440016" y="720008"/>
                </a:cubicBezTo>
                <a:cubicBezTo>
                  <a:pt x="1440016" y="1117658"/>
                  <a:pt x="1117658" y="1440016"/>
                  <a:pt x="720008" y="1440016"/>
                </a:cubicBezTo>
                <a:cubicBezTo>
                  <a:pt x="322358" y="1440016"/>
                  <a:pt x="0" y="1117658"/>
                  <a:pt x="0" y="720008"/>
                </a:cubicBezTo>
                <a:cubicBezTo>
                  <a:pt x="0" y="322358"/>
                  <a:pt x="322358" y="0"/>
                  <a:pt x="720008" y="0"/>
                </a:cubicBezTo>
                <a:close/>
              </a:path>
            </a:pathLst>
          </a:custGeom>
          <a:noFill/>
        </p:spPr>
        <p:txBody>
          <a:bodyPr wrap="square">
            <a:noAutofit/>
          </a:bodyPr>
          <a:lstStyle>
            <a:lvl1pPr>
              <a:defRPr sz="2000">
                <a:latin typeface="Montserrat" pitchFamily="2" charset="77"/>
              </a:defRPr>
            </a:lvl1pPr>
          </a:lstStyle>
          <a:p>
            <a:endParaRPr lang="en-US"/>
          </a:p>
        </p:txBody>
      </p:sp>
      <p:sp>
        <p:nvSpPr>
          <p:cNvPr id="6" name="Picture Placeholder 15">
            <a:extLst>
              <a:ext uri="{FF2B5EF4-FFF2-40B4-BE49-F238E27FC236}">
                <a16:creationId xmlns:a16="http://schemas.microsoft.com/office/drawing/2014/main" id="{EA5202A2-5D99-DA4D-8A9E-BA3D53645DB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4076341" y="3474964"/>
            <a:ext cx="2160024" cy="2160024"/>
          </a:xfrm>
          <a:custGeom>
            <a:avLst/>
            <a:gdLst>
              <a:gd name="connsiteX0" fmla="*/ 720008 w 1440016"/>
              <a:gd name="connsiteY0" fmla="*/ 0 h 1440016"/>
              <a:gd name="connsiteX1" fmla="*/ 1440016 w 1440016"/>
              <a:gd name="connsiteY1" fmla="*/ 720008 h 1440016"/>
              <a:gd name="connsiteX2" fmla="*/ 720008 w 1440016"/>
              <a:gd name="connsiteY2" fmla="*/ 1440016 h 1440016"/>
              <a:gd name="connsiteX3" fmla="*/ 0 w 1440016"/>
              <a:gd name="connsiteY3" fmla="*/ 720008 h 1440016"/>
              <a:gd name="connsiteX4" fmla="*/ 720008 w 1440016"/>
              <a:gd name="connsiteY4" fmla="*/ 0 h 1440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0016" h="1440016">
                <a:moveTo>
                  <a:pt x="720008" y="0"/>
                </a:moveTo>
                <a:cubicBezTo>
                  <a:pt x="1117658" y="0"/>
                  <a:pt x="1440016" y="322358"/>
                  <a:pt x="1440016" y="720008"/>
                </a:cubicBezTo>
                <a:cubicBezTo>
                  <a:pt x="1440016" y="1117658"/>
                  <a:pt x="1117658" y="1440016"/>
                  <a:pt x="720008" y="1440016"/>
                </a:cubicBezTo>
                <a:cubicBezTo>
                  <a:pt x="322358" y="1440016"/>
                  <a:pt x="0" y="1117658"/>
                  <a:pt x="0" y="720008"/>
                </a:cubicBezTo>
                <a:cubicBezTo>
                  <a:pt x="0" y="322358"/>
                  <a:pt x="322358" y="0"/>
                  <a:pt x="720008" y="0"/>
                </a:cubicBezTo>
                <a:close/>
              </a:path>
            </a:pathLst>
          </a:custGeom>
          <a:noFill/>
        </p:spPr>
        <p:txBody>
          <a:bodyPr wrap="square">
            <a:noAutofit/>
          </a:bodyPr>
          <a:lstStyle>
            <a:lvl1pPr>
              <a:defRPr sz="2000">
                <a:latin typeface="Montserrat" pitchFamily="2" charset="77"/>
              </a:defRPr>
            </a:lvl1pPr>
          </a:lstStyle>
          <a:p>
            <a:endParaRPr lang="en-US"/>
          </a:p>
        </p:txBody>
      </p:sp>
      <p:sp>
        <p:nvSpPr>
          <p:cNvPr id="2" name="Text Placeholder 15">
            <a:extLst>
              <a:ext uri="{FF2B5EF4-FFF2-40B4-BE49-F238E27FC236}">
                <a16:creationId xmlns:a16="http://schemas.microsoft.com/office/drawing/2014/main" id="{D02F0CB0-BB0A-920B-4D46-4CD1ADAD9A6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08626" y="6540912"/>
            <a:ext cx="3700258" cy="126058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000">
                <a:latin typeface="Montserrat" pitchFamily="2" charset="77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lnSpc>
                <a:spcPct val="150000"/>
              </a:lnSpc>
              <a:defRPr sz="16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lnSpc>
                <a:spcPct val="150000"/>
              </a:lnSpc>
              <a:defRPr sz="16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lnSpc>
                <a:spcPct val="150000"/>
              </a:lnSpc>
              <a:defRPr sz="16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lnSpc>
                <a:spcPct val="150000"/>
              </a:lnSpc>
              <a:defRPr sz="16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  <a:endParaRPr lang="it-IT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3FAAD58-9DF5-C13A-F998-5CF2893A6D9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08613" y="5954067"/>
            <a:ext cx="3700259" cy="44075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200" b="1" i="0" spc="0">
                <a:latin typeface="Montserrat" pitchFamily="2" charset="77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 lvl="0"/>
            <a:r>
              <a:rPr lang="en-GB" dirty="0"/>
              <a:t>Click to edit</a:t>
            </a:r>
            <a:endParaRPr lang="it-IT" dirty="0"/>
          </a:p>
        </p:txBody>
      </p:sp>
      <p:sp>
        <p:nvSpPr>
          <p:cNvPr id="8" name="Text Placeholder 15">
            <a:extLst>
              <a:ext uri="{FF2B5EF4-FFF2-40B4-BE49-F238E27FC236}">
                <a16:creationId xmlns:a16="http://schemas.microsoft.com/office/drawing/2014/main" id="{5891470C-76B0-5FE0-072B-72EE8BA5064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267279" y="6540912"/>
            <a:ext cx="3700258" cy="126058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000">
                <a:latin typeface="Montserrat" pitchFamily="2" charset="77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lnSpc>
                <a:spcPct val="150000"/>
              </a:lnSpc>
              <a:defRPr sz="16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lnSpc>
                <a:spcPct val="150000"/>
              </a:lnSpc>
              <a:defRPr sz="16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lnSpc>
                <a:spcPct val="150000"/>
              </a:lnSpc>
              <a:defRPr sz="16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lnSpc>
                <a:spcPct val="150000"/>
              </a:lnSpc>
              <a:defRPr sz="16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  <a:endParaRPr lang="it-IT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4CDCFFFD-30EF-AD63-9674-BD0F37A24AA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267266" y="5954067"/>
            <a:ext cx="3700259" cy="44075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200" b="1" i="0" spc="0">
                <a:latin typeface="Montserrat" pitchFamily="2" charset="77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 lvl="0"/>
            <a:r>
              <a:rPr lang="en-GB"/>
              <a:t>Click to edit</a:t>
            </a:r>
            <a:endParaRPr lang="it-IT"/>
          </a:p>
        </p:txBody>
      </p:sp>
      <p:sp>
        <p:nvSpPr>
          <p:cNvPr id="10" name="Text Placeholder 15">
            <a:extLst>
              <a:ext uri="{FF2B5EF4-FFF2-40B4-BE49-F238E27FC236}">
                <a16:creationId xmlns:a16="http://schemas.microsoft.com/office/drawing/2014/main" id="{8D67E83C-59D5-2A47-9F19-50E170A1A85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358016" y="6540912"/>
            <a:ext cx="3700258" cy="126058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000">
                <a:latin typeface="Montserrat" pitchFamily="2" charset="77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lnSpc>
                <a:spcPct val="150000"/>
              </a:lnSpc>
              <a:defRPr sz="16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lnSpc>
                <a:spcPct val="150000"/>
              </a:lnSpc>
              <a:defRPr sz="16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lnSpc>
                <a:spcPct val="150000"/>
              </a:lnSpc>
              <a:defRPr sz="16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lnSpc>
                <a:spcPct val="150000"/>
              </a:lnSpc>
              <a:defRPr sz="16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  <a:endParaRPr lang="it-IT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C0A7DF15-C4E3-B9E5-B457-98EAEE86036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358003" y="5954067"/>
            <a:ext cx="3700259" cy="44075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200" b="1" i="0" spc="0">
                <a:latin typeface="Montserrat" pitchFamily="2" charset="77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 lvl="0"/>
            <a:r>
              <a:rPr lang="en-GB"/>
              <a:t>Click to edit</a:t>
            </a:r>
            <a:endParaRPr lang="it-IT"/>
          </a:p>
        </p:txBody>
      </p: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B1402CAA-1301-78F1-44C3-C04434D645F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3384584" y="6540912"/>
            <a:ext cx="3700258" cy="126058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000">
                <a:latin typeface="Montserrat" pitchFamily="2" charset="77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lnSpc>
                <a:spcPct val="150000"/>
              </a:lnSpc>
              <a:defRPr sz="16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lnSpc>
                <a:spcPct val="150000"/>
              </a:lnSpc>
              <a:defRPr sz="16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lnSpc>
                <a:spcPct val="150000"/>
              </a:lnSpc>
              <a:defRPr sz="16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lnSpc>
                <a:spcPct val="150000"/>
              </a:lnSpc>
              <a:defRPr sz="16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  <a:endParaRPr lang="it-IT"/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A06E2862-F095-2507-11E5-CEF9F6C1311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3384571" y="5954067"/>
            <a:ext cx="3700259" cy="44075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200" b="1" i="0" spc="0">
                <a:latin typeface="Montserrat" pitchFamily="2" charset="77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 lvl="0"/>
            <a:r>
              <a:rPr lang="en-GB"/>
              <a:t>Click to edit</a:t>
            </a:r>
            <a:endParaRPr lang="it-IT"/>
          </a:p>
        </p:txBody>
      </p:sp>
      <p:sp>
        <p:nvSpPr>
          <p:cNvPr id="17" name="Title 11">
            <a:extLst>
              <a:ext uri="{FF2B5EF4-FFF2-40B4-BE49-F238E27FC236}">
                <a16:creationId xmlns:a16="http://schemas.microsoft.com/office/drawing/2014/main" id="{0B9570A7-3AA1-8B8B-D8E0-6BA6D3C865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3580" y="1423900"/>
            <a:ext cx="16540840" cy="1061602"/>
          </a:xfrm>
          <a:prstGeom prst="rect">
            <a:avLst/>
          </a:prstGeom>
        </p:spPr>
        <p:txBody>
          <a:bodyPr/>
          <a:lstStyle>
            <a:lvl1pPr>
              <a:defRPr sz="4800" b="1" i="0">
                <a:solidFill>
                  <a:srgbClr val="FF00AE"/>
                </a:solidFill>
                <a:latin typeface="Montserrat" pitchFamily="2" charset="77"/>
              </a:defRPr>
            </a:lvl1pPr>
          </a:lstStyle>
          <a:p>
            <a:r>
              <a:rPr lang="en-GB" dirty="0"/>
              <a:t>Click to edit Master title style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6323068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149E0167-F487-0416-03CB-A1542BB2F8F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05" t="17169" r="4877" b="23531"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61732E25-BE06-625A-AD4C-2034A7D0BBF2}"/>
              </a:ext>
            </a:extLst>
          </p:cNvPr>
          <p:cNvSpPr txBox="1"/>
          <p:nvPr userDrawn="1"/>
        </p:nvSpPr>
        <p:spPr>
          <a:xfrm>
            <a:off x="633274" y="9437328"/>
            <a:ext cx="6006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spc="300" dirty="0">
                <a:solidFill>
                  <a:schemeClr val="bg1"/>
                </a:solidFill>
                <a:latin typeface="Montserrat" pitchFamily="2" charset="77"/>
              </a:rPr>
              <a:t>#CYBERJOURNEY   |   WWW.CYBERJOURNEY.IT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5E9A3CFE-1F35-D0F1-2410-07BE7F4BBCE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8327" y="4678382"/>
            <a:ext cx="4868523" cy="783713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FE1AD31C-3E27-3F5C-123B-5AAA52FFC73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99677" y="9542135"/>
            <a:ext cx="2455049" cy="405940"/>
          </a:xfrm>
          <a:prstGeom prst="rect">
            <a:avLst/>
          </a:prstGeom>
        </p:spPr>
      </p:pic>
      <p:cxnSp>
        <p:nvCxnSpPr>
          <p:cNvPr id="9" name="Connettore 1 8">
            <a:extLst>
              <a:ext uri="{FF2B5EF4-FFF2-40B4-BE49-F238E27FC236}">
                <a16:creationId xmlns:a16="http://schemas.microsoft.com/office/drawing/2014/main" id="{AA99FD01-CD71-B263-FC06-38AE33D0E70E}"/>
              </a:ext>
            </a:extLst>
          </p:cNvPr>
          <p:cNvCxnSpPr>
            <a:cxnSpLocks/>
          </p:cNvCxnSpPr>
          <p:nvPr userDrawn="1"/>
        </p:nvCxnSpPr>
        <p:spPr>
          <a:xfrm>
            <a:off x="9144000" y="4441371"/>
            <a:ext cx="0" cy="1328058"/>
          </a:xfrm>
          <a:prstGeom prst="line">
            <a:avLst/>
          </a:prstGeom>
          <a:ln>
            <a:solidFill>
              <a:srgbClr val="E0388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7553894A-2225-32C1-E02F-A0D595B7934F}"/>
              </a:ext>
            </a:extLst>
          </p:cNvPr>
          <p:cNvSpPr txBox="1"/>
          <p:nvPr userDrawn="1"/>
        </p:nvSpPr>
        <p:spPr>
          <a:xfrm>
            <a:off x="2864751" y="4441371"/>
            <a:ext cx="59048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3600" b="1" spc="300" dirty="0">
                <a:solidFill>
                  <a:srgbClr val="FF00AE"/>
                </a:solidFill>
                <a:latin typeface="Montserrat" pitchFamily="2" charset="77"/>
              </a:rPr>
              <a:t>GRAZIE</a:t>
            </a:r>
            <a:r>
              <a:rPr lang="it-IT" sz="3600" spc="300" dirty="0">
                <a:solidFill>
                  <a:srgbClr val="FF00AE"/>
                </a:solidFill>
                <a:latin typeface="Montserrat" pitchFamily="2" charset="77"/>
              </a:rPr>
              <a:t> PER L’ATTENZIONE</a:t>
            </a:r>
          </a:p>
        </p:txBody>
      </p:sp>
    </p:spTree>
    <p:extLst>
      <p:ext uri="{BB962C8B-B14F-4D97-AF65-F5344CB8AC3E}">
        <p14:creationId xmlns:p14="http://schemas.microsoft.com/office/powerpoint/2010/main" val="22849574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17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4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ttangolo 31">
            <a:extLst>
              <a:ext uri="{FF2B5EF4-FFF2-40B4-BE49-F238E27FC236}">
                <a16:creationId xmlns:a16="http://schemas.microsoft.com/office/drawing/2014/main" id="{353F0450-46A0-1667-6FC9-8F5448B86A07}"/>
              </a:ext>
            </a:extLst>
          </p:cNvPr>
          <p:cNvSpPr/>
          <p:nvPr userDrawn="1"/>
        </p:nvSpPr>
        <p:spPr>
          <a:xfrm>
            <a:off x="0" y="9179859"/>
            <a:ext cx="18287999" cy="1107141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AE8BD0-73CF-4DE1-AD0E-246205A44C63}"/>
              </a:ext>
            </a:extLst>
          </p:cNvPr>
          <p:cNvSpPr txBox="1"/>
          <p:nvPr userDrawn="1"/>
        </p:nvSpPr>
        <p:spPr>
          <a:xfrm>
            <a:off x="17407881" y="290324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443CCC9C-A991-4663-A7CC-B96878711045}" type="slidenum">
              <a:rPr lang="en-ID" sz="1800" b="0" spc="0" smtClean="0">
                <a:solidFill>
                  <a:schemeClr val="bg1">
                    <a:lumMod val="85000"/>
                  </a:schemeClr>
                </a:solidFill>
                <a:latin typeface="Lato" panose="020F0502020204030203" pitchFamily="34" charset="0"/>
              </a:rPr>
              <a:t>‹#›</a:t>
            </a:fld>
            <a:endParaRPr lang="en-ID" sz="2400" b="0" spc="0">
              <a:solidFill>
                <a:schemeClr val="bg1">
                  <a:lumMod val="85000"/>
                </a:schemeClr>
              </a:solidFill>
              <a:latin typeface="Lato" panose="020F0502020204030203" pitchFamily="34" charset="0"/>
            </a:endParaRPr>
          </a:p>
        </p:txBody>
      </p:sp>
      <p:pic>
        <p:nvPicPr>
          <p:cNvPr id="28" name="Immagine 27">
            <a:extLst>
              <a:ext uri="{FF2B5EF4-FFF2-40B4-BE49-F238E27FC236}">
                <a16:creationId xmlns:a16="http://schemas.microsoft.com/office/drawing/2014/main" id="{1F6723B8-7384-C5B5-8E43-A49EC29FD44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96" t="25675" b="21026"/>
          <a:stretch/>
        </p:blipFill>
        <p:spPr>
          <a:xfrm>
            <a:off x="10511" y="9179859"/>
            <a:ext cx="1755616" cy="1122904"/>
          </a:xfrm>
          <a:prstGeom prst="rect">
            <a:avLst/>
          </a:prstGeom>
        </p:spPr>
      </p:pic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5FEC834E-B358-6A7F-52DA-387230C5EFFE}"/>
              </a:ext>
            </a:extLst>
          </p:cNvPr>
          <p:cNvSpPr txBox="1"/>
          <p:nvPr userDrawn="1"/>
        </p:nvSpPr>
        <p:spPr>
          <a:xfrm>
            <a:off x="6673916" y="9579540"/>
            <a:ext cx="6006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spc="300" dirty="0">
                <a:solidFill>
                  <a:schemeClr val="bg1"/>
                </a:solidFill>
                <a:latin typeface="Montserrat" pitchFamily="2" charset="77"/>
              </a:rPr>
              <a:t>#CYBERJOURNEY   |   WWW.CYBERJOURNEY.IT</a:t>
            </a:r>
          </a:p>
        </p:txBody>
      </p:sp>
      <p:pic>
        <p:nvPicPr>
          <p:cNvPr id="39" name="Immagine 38">
            <a:extLst>
              <a:ext uri="{FF2B5EF4-FFF2-40B4-BE49-F238E27FC236}">
                <a16:creationId xmlns:a16="http://schemas.microsoft.com/office/drawing/2014/main" id="{79209240-17DC-21C0-7B66-8B9E096AE6C4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86229" y="9542135"/>
            <a:ext cx="2455049" cy="405940"/>
          </a:xfrm>
          <a:prstGeom prst="rect">
            <a:avLst/>
          </a:prstGeom>
        </p:spPr>
      </p:pic>
      <p:pic>
        <p:nvPicPr>
          <p:cNvPr id="41" name="Immagine 40">
            <a:extLst>
              <a:ext uri="{FF2B5EF4-FFF2-40B4-BE49-F238E27FC236}">
                <a16:creationId xmlns:a16="http://schemas.microsoft.com/office/drawing/2014/main" id="{1757E15E-0A01-DAEC-8DE8-467B4029654F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535" y="9377930"/>
            <a:ext cx="3971691" cy="63934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4EB76A3-F038-4272-AAC6-D90701A45379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3146079" y="581114"/>
            <a:ext cx="6329942" cy="733603"/>
          </a:xfrm>
          <a:prstGeom prst="rect">
            <a:avLst/>
          </a:prstGeom>
        </p:spPr>
      </p:pic>
      <p:pic>
        <p:nvPicPr>
          <p:cNvPr id="11" name="Google Shape;229;p29" descr="Blue text on a black background&#10;&#10;Description automatically generated">
            <a:extLst>
              <a:ext uri="{FF2B5EF4-FFF2-40B4-BE49-F238E27FC236}">
                <a16:creationId xmlns:a16="http://schemas.microsoft.com/office/drawing/2014/main" id="{945CE3A9-9413-40FF-824C-3385C9159E8E}"/>
              </a:ext>
            </a:extLst>
          </p:cNvPr>
          <p:cNvPicPr preferRelativeResize="0"/>
          <p:nvPr userDrawn="1"/>
        </p:nvPicPr>
        <p:blipFill rotWithShape="1">
          <a:blip r:embed="rId16">
            <a:alphaModFix/>
          </a:blip>
          <a:srcRect/>
          <a:stretch/>
        </p:blipFill>
        <p:spPr>
          <a:xfrm>
            <a:off x="1045676" y="554226"/>
            <a:ext cx="2100403" cy="7604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91;p16" descr="A blue and pink text on a black background&#10;&#10;Description automatically generated">
            <a:extLst>
              <a:ext uri="{FF2B5EF4-FFF2-40B4-BE49-F238E27FC236}">
                <a16:creationId xmlns:a16="http://schemas.microsoft.com/office/drawing/2014/main" id="{1B97DE20-D727-481C-B49E-6605B01211F4}"/>
              </a:ext>
            </a:extLst>
          </p:cNvPr>
          <p:cNvPicPr preferRelativeResize="0"/>
          <p:nvPr userDrawn="1"/>
        </p:nvPicPr>
        <p:blipFill rotWithShape="1">
          <a:blip r:embed="rId17">
            <a:alphaModFix/>
          </a:blip>
          <a:srcRect/>
          <a:stretch/>
        </p:blipFill>
        <p:spPr>
          <a:xfrm>
            <a:off x="306862" y="596616"/>
            <a:ext cx="738814" cy="71388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554926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96" r:id="rId2"/>
    <p:sldLayoutId id="2147483843" r:id="rId3"/>
    <p:sldLayoutId id="2147483760" r:id="rId4"/>
    <p:sldLayoutId id="2147483840" r:id="rId5"/>
    <p:sldLayoutId id="2147483711" r:id="rId6"/>
    <p:sldLayoutId id="2147483841" r:id="rId7"/>
    <p:sldLayoutId id="2147483801" r:id="rId8"/>
    <p:sldLayoutId id="2147483842" r:id="rId9"/>
    <p:sldLayoutId id="2147483844" r:id="rId10"/>
  </p:sldLayoutIdLst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240" userDrawn="1">
          <p15:clr>
            <a:srgbClr val="F26B43"/>
          </p15:clr>
        </p15:guide>
        <p15:guide id="2" pos="544" userDrawn="1">
          <p15:clr>
            <a:srgbClr val="F26B43"/>
          </p15:clr>
        </p15:guide>
        <p15:guide id="3" pos="10976" userDrawn="1">
          <p15:clr>
            <a:srgbClr val="F26B43"/>
          </p15:clr>
        </p15:guide>
        <p15:guide id="4" pos="57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7162F7-4A58-5873-B17B-467DA8B3F7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640206" y="3020030"/>
            <a:ext cx="6365774" cy="433387"/>
          </a:xfrm>
        </p:spPr>
        <p:txBody>
          <a:bodyPr/>
          <a:lstStyle/>
          <a:p>
            <a:r>
              <a:rPr lang="it-IT" dirty="0"/>
              <a:t>2025, 19  </a:t>
            </a:r>
            <a:r>
              <a:rPr lang="it-IT" dirty="0" err="1"/>
              <a:t>June</a:t>
            </a:r>
            <a:r>
              <a:rPr lang="it-IT" dirty="0"/>
              <a:t> 2025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6797EF-BCAC-6187-171F-6DE10B31014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640206" y="5912314"/>
            <a:ext cx="6909239" cy="1115690"/>
          </a:xfrm>
        </p:spPr>
        <p:txBody>
          <a:bodyPr/>
          <a:lstStyle/>
          <a:p>
            <a:r>
              <a:rPr lang="it-IT" dirty="0"/>
              <a:t>Fabio Massacci</a:t>
            </a:r>
          </a:p>
          <a:p>
            <a:r>
              <a:rPr lang="it-IT" dirty="0"/>
              <a:t>Joint work with </a:t>
            </a:r>
            <a:r>
              <a:rPr lang="it-IT" dirty="0" err="1"/>
              <a:t>Agathe</a:t>
            </a:r>
            <a:r>
              <a:rPr lang="it-IT" dirty="0"/>
              <a:t> </a:t>
            </a:r>
            <a:r>
              <a:rPr lang="it-IT" dirty="0" err="1"/>
              <a:t>Blaise</a:t>
            </a:r>
            <a:r>
              <a:rPr lang="it-IT" dirty="0"/>
              <a:t>, Francesco Minna, Katja </a:t>
            </a:r>
            <a:r>
              <a:rPr lang="it-IT" dirty="0" err="1"/>
              <a:t>Tuma</a:t>
            </a:r>
            <a:endParaRPr lang="it-IT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530271-4361-9330-21B9-779D673C40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06" y="3618231"/>
            <a:ext cx="8026022" cy="2142489"/>
          </a:xfrm>
          <a:prstGeom prst="rect">
            <a:avLst/>
          </a:prstGeom>
        </p:spPr>
        <p:txBody>
          <a:bodyPr/>
          <a:lstStyle/>
          <a:p>
            <a:r>
              <a:rPr lang="en-US" sz="5400" b="1" dirty="0"/>
              <a:t>If you Helm chart is insecure, your pet LLM can fix it, can’t it?</a:t>
            </a:r>
            <a:endParaRPr lang="it-IT" sz="5400" b="1" dirty="0">
              <a:latin typeface="Montserrat" pitchFamily="2" charset="77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056F0CA-BD7A-472C-AA12-24E87D98EF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58058" y="7850594"/>
            <a:ext cx="6329942" cy="733603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7" name="Google Shape;229;p29" descr="Blue text on a black background&#10;&#10;Description automatically generated">
            <a:extLst>
              <a:ext uri="{FF2B5EF4-FFF2-40B4-BE49-F238E27FC236}">
                <a16:creationId xmlns:a16="http://schemas.microsoft.com/office/drawing/2014/main" id="{F8E3242E-B63D-4215-A181-73A0DCCFABB6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857655" y="7823706"/>
            <a:ext cx="2100403" cy="760491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pic>
        <p:nvPicPr>
          <p:cNvPr id="8" name="Google Shape;91;p16" descr="A blue and pink text on a black background&#10;&#10;Description automatically generated">
            <a:extLst>
              <a:ext uri="{FF2B5EF4-FFF2-40B4-BE49-F238E27FC236}">
                <a16:creationId xmlns:a16="http://schemas.microsoft.com/office/drawing/2014/main" id="{109B1172-CEED-4CB7-BA87-B2E9620B01A1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052560" y="7819493"/>
            <a:ext cx="805095" cy="760491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043159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9F3F2A3-7290-4079-B7EF-05B0619C8E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Charts are just </a:t>
            </a:r>
            <a:r>
              <a:rPr lang="it-IT" dirty="0" err="1"/>
              <a:t>too</a:t>
            </a:r>
            <a:r>
              <a:rPr lang="it-IT" dirty="0"/>
              <a:t> big, </a:t>
            </a:r>
            <a:r>
              <a:rPr lang="it-IT" dirty="0" err="1"/>
              <a:t>too</a:t>
            </a:r>
            <a:r>
              <a:rPr lang="it-IT" dirty="0"/>
              <a:t> </a:t>
            </a:r>
            <a:r>
              <a:rPr lang="it-IT" dirty="0" err="1"/>
              <a:t>many</a:t>
            </a:r>
            <a:r>
              <a:rPr lang="it-IT" dirty="0"/>
              <a:t> </a:t>
            </a:r>
            <a:r>
              <a:rPr lang="it-IT" dirty="0" err="1"/>
              <a:t>parentheses</a:t>
            </a:r>
            <a:r>
              <a:rPr lang="it-IT" dirty="0"/>
              <a:t>, etc.</a:t>
            </a:r>
          </a:p>
          <a:p>
            <a:r>
              <a:rPr lang="it-IT" dirty="0"/>
              <a:t>And </a:t>
            </a:r>
            <a:r>
              <a:rPr lang="it-IT" dirty="0" err="1"/>
              <a:t>you</a:t>
            </a:r>
            <a:r>
              <a:rPr lang="it-IT" dirty="0"/>
              <a:t> need the prompt </a:t>
            </a:r>
            <a:r>
              <a:rPr lang="it-IT" dirty="0" err="1"/>
              <a:t>as</a:t>
            </a:r>
            <a:r>
              <a:rPr lang="it-IT" dirty="0"/>
              <a:t> </a:t>
            </a:r>
            <a:r>
              <a:rPr lang="it-IT" dirty="0" err="1"/>
              <a:t>well</a:t>
            </a:r>
            <a:r>
              <a:rPr lang="it-IT" dirty="0"/>
              <a:t>!</a:t>
            </a:r>
          </a:p>
          <a:p>
            <a:r>
              <a:rPr lang="it-IT" dirty="0" err="1"/>
              <a:t>Each</a:t>
            </a:r>
            <a:r>
              <a:rPr lang="it-IT" dirty="0"/>
              <a:t> </a:t>
            </a:r>
            <a:r>
              <a:rPr lang="it-IT" dirty="0" err="1"/>
              <a:t>warning</a:t>
            </a:r>
            <a:r>
              <a:rPr lang="it-IT" dirty="0"/>
              <a:t> impact </a:t>
            </a:r>
            <a:r>
              <a:rPr lang="it-IT" dirty="0" err="1"/>
              <a:t>either</a:t>
            </a:r>
            <a:r>
              <a:rPr lang="it-IT" dirty="0"/>
              <a:t> one line or </a:t>
            </a:r>
            <a:r>
              <a:rPr lang="it-IT" dirty="0" err="1"/>
              <a:t>at</a:t>
            </a:r>
            <a:r>
              <a:rPr lang="it-IT" dirty="0"/>
              <a:t> </a:t>
            </a:r>
            <a:r>
              <a:rPr lang="it-IT" dirty="0" err="1"/>
              <a:t>most</a:t>
            </a:r>
            <a:r>
              <a:rPr lang="it-IT" dirty="0"/>
              <a:t> one YAML resource</a:t>
            </a:r>
            <a:endParaRPr lang="it-IT" dirty="0">
              <a:sym typeface="Wingdings" panose="05000000000000000000" pitchFamily="2" charset="2"/>
            </a:endParaRPr>
          </a:p>
          <a:p>
            <a:pPr lvl="1"/>
            <a:r>
              <a:rPr lang="en-US" dirty="0"/>
              <a:t>affected object (e.g., Pod, or Deployment), deployment namespace, and name </a:t>
            </a:r>
            <a:r>
              <a:rPr lang="en-US" dirty="0">
                <a:sym typeface="Wingdings" panose="05000000000000000000" pitchFamily="2" charset="2"/>
              </a:rPr>
              <a:t> uniquely identify the YAML resource</a:t>
            </a:r>
          </a:p>
          <a:p>
            <a:r>
              <a:rPr lang="it-IT" dirty="0"/>
              <a:t>S</a:t>
            </a:r>
            <a:r>
              <a:rPr lang="en-US" dirty="0"/>
              <a:t>o we ask to refactor the snippet</a:t>
            </a:r>
            <a:endParaRPr lang="it-IT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32109D16-09A8-4E3B-8C03-E159310CC57B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it-IT" dirty="0"/>
              <a:t>1. </a:t>
            </a:r>
            <a:r>
              <a:rPr lang="it-IT" dirty="0" err="1"/>
              <a:t>Ask</a:t>
            </a:r>
            <a:r>
              <a:rPr lang="it-IT" dirty="0"/>
              <a:t> the LLM to </a:t>
            </a:r>
            <a:r>
              <a:rPr lang="it-IT" dirty="0" err="1"/>
              <a:t>refactor</a:t>
            </a:r>
            <a:r>
              <a:rPr lang="it-IT" dirty="0"/>
              <a:t> the </a:t>
            </a:r>
            <a:r>
              <a:rPr lang="it-IT" dirty="0" err="1"/>
              <a:t>snippet</a:t>
            </a:r>
            <a:endParaRPr lang="it-IT" dirty="0"/>
          </a:p>
          <a:p>
            <a:r>
              <a:rPr lang="it-IT" dirty="0"/>
              <a:t>2. Test the </a:t>
            </a:r>
            <a:r>
              <a:rPr lang="it-IT" dirty="0" err="1"/>
              <a:t>snippet</a:t>
            </a:r>
            <a:endParaRPr lang="it-IT" dirty="0"/>
          </a:p>
          <a:p>
            <a:r>
              <a:rPr lang="it-IT" dirty="0" err="1"/>
              <a:t>But</a:t>
            </a:r>
            <a:r>
              <a:rPr lang="it-IT" dirty="0"/>
              <a:t> </a:t>
            </a:r>
            <a:r>
              <a:rPr lang="it-IT" dirty="0" err="1"/>
              <a:t>what</a:t>
            </a:r>
            <a:r>
              <a:rPr lang="it-IT" dirty="0"/>
              <a:t> </a:t>
            </a:r>
            <a:r>
              <a:rPr lang="it-IT" dirty="0" err="1"/>
              <a:t>if</a:t>
            </a:r>
            <a:r>
              <a:rPr lang="it-IT" dirty="0"/>
              <a:t> the </a:t>
            </a:r>
            <a:r>
              <a:rPr lang="it-IT" dirty="0" err="1"/>
              <a:t>LLMs</a:t>
            </a:r>
            <a:r>
              <a:rPr lang="it-IT" dirty="0"/>
              <a:t> changes make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unworkable</a:t>
            </a:r>
            <a:r>
              <a:rPr lang="it-IT" dirty="0"/>
              <a:t>?</a:t>
            </a:r>
          </a:p>
          <a:p>
            <a:pPr lvl="1"/>
            <a:r>
              <a:rPr lang="it-IT" dirty="0" err="1"/>
              <a:t>E.g</a:t>
            </a:r>
            <a:r>
              <a:rPr lang="it-IT" dirty="0"/>
              <a:t> </a:t>
            </a:r>
            <a:r>
              <a:rPr lang="it-IT" dirty="0" err="1"/>
              <a:t>deleted</a:t>
            </a:r>
            <a:r>
              <a:rPr lang="it-IT" dirty="0"/>
              <a:t> of </a:t>
            </a:r>
            <a:r>
              <a:rPr lang="it-IT" dirty="0" err="1"/>
              <a:t>changed</a:t>
            </a:r>
            <a:r>
              <a:rPr lang="it-IT" dirty="0"/>
              <a:t> </a:t>
            </a:r>
            <a:r>
              <a:rPr lang="it-IT" dirty="0" err="1"/>
              <a:t>irrelevant</a:t>
            </a:r>
            <a:r>
              <a:rPr lang="it-IT" dirty="0"/>
              <a:t> </a:t>
            </a:r>
            <a:r>
              <a:rPr lang="it-IT" dirty="0" err="1"/>
              <a:t>lines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are </a:t>
            </a:r>
            <a:r>
              <a:rPr lang="it-IT" dirty="0" err="1"/>
              <a:t>however</a:t>
            </a:r>
            <a:r>
              <a:rPr lang="it-IT" dirty="0"/>
              <a:t> </a:t>
            </a:r>
            <a:r>
              <a:rPr lang="it-IT" dirty="0" err="1"/>
              <a:t>needed</a:t>
            </a:r>
            <a:r>
              <a:rPr lang="it-IT" dirty="0"/>
              <a:t> to work.</a:t>
            </a:r>
          </a:p>
          <a:p>
            <a:r>
              <a:rPr lang="it-IT" dirty="0"/>
              <a:t>3. Put back the </a:t>
            </a:r>
            <a:r>
              <a:rPr lang="it-IT" dirty="0" err="1"/>
              <a:t>snippet</a:t>
            </a:r>
            <a:r>
              <a:rPr lang="it-IT" dirty="0"/>
              <a:t> </a:t>
            </a:r>
            <a:r>
              <a:rPr lang="it-IT" dirty="0" err="1"/>
              <a:t>into</a:t>
            </a:r>
            <a:r>
              <a:rPr lang="it-IT" dirty="0"/>
              <a:t> the </a:t>
            </a:r>
            <a:r>
              <a:rPr lang="it-IT" dirty="0" err="1"/>
              <a:t>original</a:t>
            </a:r>
            <a:r>
              <a:rPr lang="it-IT" dirty="0"/>
              <a:t> place and </a:t>
            </a:r>
            <a:r>
              <a:rPr lang="it-IT" dirty="0" err="1"/>
              <a:t>see</a:t>
            </a:r>
            <a:r>
              <a:rPr lang="it-IT" dirty="0"/>
              <a:t> </a:t>
            </a:r>
            <a:r>
              <a:rPr lang="it-IT" dirty="0" err="1"/>
              <a:t>what</a:t>
            </a:r>
            <a:r>
              <a:rPr lang="it-IT" dirty="0"/>
              <a:t> </a:t>
            </a:r>
            <a:r>
              <a:rPr lang="it-IT" dirty="0" err="1"/>
              <a:t>happens</a:t>
            </a:r>
            <a:endParaRPr lang="it-IT" dirty="0"/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BEA7A0-59B3-44BC-B57E-206F3A8B9A5E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it-IT" dirty="0">
                <a:solidFill>
                  <a:srgbClr val="FF0000"/>
                </a:solidFill>
              </a:rPr>
              <a:t>The Input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CF9533A-C215-49EA-A2DD-7719D547B4FE}"/>
              </a:ext>
            </a:extLst>
          </p:cNvPr>
          <p:cNvSpPr>
            <a:spLocks noGrp="1"/>
          </p:cNvSpPr>
          <p:nvPr>
            <p:ph type="body" idx="4"/>
          </p:nvPr>
        </p:nvSpPr>
        <p:spPr/>
        <p:txBody>
          <a:bodyPr/>
          <a:lstStyle/>
          <a:p>
            <a:r>
              <a:rPr lang="it-IT" dirty="0">
                <a:solidFill>
                  <a:srgbClr val="FF0000"/>
                </a:solidFill>
              </a:rPr>
              <a:t>The output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0960B29D-1862-442F-B5D1-1C46C9EB3F3F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899252" y="715858"/>
            <a:ext cx="8244600" cy="3918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66801CB-53F6-4F21-BC57-C44FC86D9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ct val="0"/>
              </a:spcBef>
            </a:pPr>
            <a:r>
              <a:rPr lang="it-IT" dirty="0" err="1">
                <a:solidFill>
                  <a:srgbClr val="FF00AE"/>
                </a:solidFill>
                <a:latin typeface="Montserrat" pitchFamily="2" charset="77"/>
                <a:ea typeface="+mj-ea"/>
                <a:cs typeface="+mj-cs"/>
              </a:rPr>
              <a:t>Taming</a:t>
            </a:r>
            <a:r>
              <a:rPr lang="it-IT" dirty="0">
                <a:solidFill>
                  <a:srgbClr val="FF00AE"/>
                </a:solidFill>
                <a:latin typeface="Montserrat" pitchFamily="2" charset="77"/>
                <a:ea typeface="+mj-ea"/>
                <a:cs typeface="+mj-cs"/>
              </a:rPr>
              <a:t> the token </a:t>
            </a:r>
            <a:r>
              <a:rPr lang="it-IT" dirty="0" err="1">
                <a:solidFill>
                  <a:srgbClr val="FF00AE"/>
                </a:solidFill>
                <a:latin typeface="Montserrat" pitchFamily="2" charset="77"/>
                <a:ea typeface="+mj-ea"/>
                <a:cs typeface="+mj-cs"/>
              </a:rPr>
              <a:t>limits</a:t>
            </a:r>
            <a:endParaRPr lang="en-US" dirty="0">
              <a:solidFill>
                <a:srgbClr val="FF00AE"/>
              </a:solidFill>
              <a:latin typeface="Montserrat" pitchFamily="2" charset="77"/>
              <a:ea typeface="+mj-ea"/>
              <a:cs typeface="+mj-cs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190C06F-A25D-4A1F-86B1-03CF3D9BA1CE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80582896-FACE-4B60-9028-F6DCF2327033}" type="datetime1">
              <a:rPr lang="en-US" smtClean="0"/>
              <a:t>6/15/2025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006671-D760-4D01-AD12-7FB229F7C2F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-GB" smtClean="0"/>
              <a:pPr algn="r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99915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F165437-3B7B-4D33-A483-A8B8AF2F73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BC6358-E656-4C00-B3B9-AD04B8C13C8A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n-US" dirty="0"/>
              <a:t>Using default namespace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GPT rocks, Claude sucks</a:t>
            </a:r>
          </a:p>
          <a:p>
            <a:r>
              <a:rPr lang="en-US" dirty="0"/>
              <a:t>Missing </a:t>
            </a:r>
            <a:r>
              <a:rPr lang="en-US" dirty="0" err="1"/>
              <a:t>AppArmor</a:t>
            </a:r>
            <a:r>
              <a:rPr lang="en-US" dirty="0"/>
              <a:t> profile </a:t>
            </a:r>
            <a:r>
              <a:rPr lang="en-US" dirty="0">
                <a:sym typeface="Wingdings" panose="05000000000000000000" pitchFamily="2" charset="2"/>
              </a:rPr>
              <a:t> GPT sucks, Claude rocks</a:t>
            </a:r>
          </a:p>
          <a:p>
            <a:r>
              <a:rPr lang="en-US" dirty="0"/>
              <a:t>Not using high UIDs -</a:t>
            </a:r>
            <a:r>
              <a:rPr lang="en-US" dirty="0">
                <a:sym typeface="Wingdings" panose="05000000000000000000" pitchFamily="2" charset="2"/>
              </a:rPr>
              <a:t> all paltry  50% something</a:t>
            </a:r>
          </a:p>
          <a:p>
            <a:r>
              <a:rPr lang="en-US" dirty="0"/>
              <a:t>Missing </a:t>
            </a:r>
            <a:r>
              <a:rPr lang="en-US" dirty="0" err="1"/>
              <a:t>ResourceQuota</a:t>
            </a:r>
            <a:r>
              <a:rPr lang="en-US" dirty="0"/>
              <a:t>  </a:t>
            </a:r>
            <a:r>
              <a:rPr lang="en-US" dirty="0">
                <a:sym typeface="Wingdings" panose="05000000000000000000" pitchFamily="2" charset="2"/>
              </a:rPr>
              <a:t> they are all bad only Claude make 25%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35571B-4CE4-442C-BCB7-6428E751B4E9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it-IT" dirty="0">
                <a:solidFill>
                  <a:srgbClr val="FF0000"/>
                </a:solidFill>
              </a:rPr>
              <a:t>Checking the </a:t>
            </a:r>
            <a:r>
              <a:rPr lang="it-IT" dirty="0" err="1">
                <a:solidFill>
                  <a:srgbClr val="FF0000"/>
                </a:solidFill>
              </a:rPr>
              <a:t>snippet</a:t>
            </a:r>
            <a:r>
              <a:rPr lang="it-IT" dirty="0">
                <a:solidFill>
                  <a:srgbClr val="FF0000"/>
                </a:solidFill>
              </a:rPr>
              <a:t> alone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FF1261F-2D6D-4D7C-8DA0-F8DFECC41B4F}"/>
              </a:ext>
            </a:extLst>
          </p:cNvPr>
          <p:cNvSpPr>
            <a:spLocks noGrp="1"/>
          </p:cNvSpPr>
          <p:nvPr>
            <p:ph type="body" idx="4"/>
          </p:nvPr>
        </p:nvSpPr>
        <p:spPr/>
        <p:txBody>
          <a:bodyPr/>
          <a:lstStyle/>
          <a:p>
            <a:r>
              <a:rPr lang="it-IT" dirty="0"/>
              <a:t>By </a:t>
            </a:r>
            <a:r>
              <a:rPr lang="it-IT" dirty="0">
                <a:solidFill>
                  <a:srgbClr val="FF0000"/>
                </a:solidFill>
              </a:rPr>
              <a:t>policy </a:t>
            </a:r>
            <a:r>
              <a:rPr lang="it-IT" dirty="0" err="1">
                <a:solidFill>
                  <a:srgbClr val="FF0000"/>
                </a:solidFill>
              </a:rPr>
              <a:t>is</a:t>
            </a:r>
            <a:r>
              <a:rPr lang="it-IT" dirty="0">
                <a:solidFill>
                  <a:srgbClr val="FF0000"/>
                </a:solidFill>
              </a:rPr>
              <a:t> </a:t>
            </a:r>
            <a:r>
              <a:rPr lang="it-IT" dirty="0" err="1">
                <a:solidFill>
                  <a:srgbClr val="FF0000"/>
                </a:solidFill>
              </a:rPr>
              <a:t>not</a:t>
            </a:r>
            <a:r>
              <a:rPr lang="it-IT" dirty="0">
                <a:solidFill>
                  <a:srgbClr val="FF0000"/>
                </a:solidFill>
              </a:rPr>
              <a:t> so </a:t>
            </a:r>
            <a:r>
              <a:rPr lang="it-IT" dirty="0" err="1">
                <a:solidFill>
                  <a:srgbClr val="FF0000"/>
                </a:solidFill>
              </a:rPr>
              <a:t>uniform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BACC936-1ED3-4B8F-8932-DC146ECA674E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899252" y="715858"/>
            <a:ext cx="8244600" cy="3918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C39B8D0-E016-4D33-BF51-04E6FDE774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ct val="0"/>
              </a:spcBef>
            </a:pPr>
            <a:r>
              <a:rPr lang="it-IT" dirty="0" err="1">
                <a:solidFill>
                  <a:srgbClr val="FF00AE"/>
                </a:solidFill>
                <a:latin typeface="Montserrat" pitchFamily="2" charset="77"/>
                <a:ea typeface="+mj-ea"/>
                <a:cs typeface="+mj-cs"/>
              </a:rPr>
              <a:t>LLMs</a:t>
            </a:r>
            <a:r>
              <a:rPr lang="it-IT" dirty="0">
                <a:solidFill>
                  <a:srgbClr val="FF00AE"/>
                </a:solidFill>
                <a:latin typeface="Montserrat" pitchFamily="2" charset="77"/>
                <a:ea typeface="+mj-ea"/>
                <a:cs typeface="+mj-cs"/>
              </a:rPr>
              <a:t> </a:t>
            </a:r>
            <a:r>
              <a:rPr lang="it-IT" dirty="0" err="1">
                <a:solidFill>
                  <a:srgbClr val="FF00AE"/>
                </a:solidFill>
                <a:latin typeface="Montserrat" pitchFamily="2" charset="77"/>
                <a:ea typeface="+mj-ea"/>
                <a:cs typeface="+mj-cs"/>
              </a:rPr>
              <a:t>have</a:t>
            </a:r>
            <a:r>
              <a:rPr lang="it-IT" dirty="0">
                <a:solidFill>
                  <a:srgbClr val="FF00AE"/>
                </a:solidFill>
                <a:latin typeface="Montserrat" pitchFamily="2" charset="77"/>
                <a:ea typeface="+mj-ea"/>
                <a:cs typeface="+mj-cs"/>
              </a:rPr>
              <a:t> can do a </a:t>
            </a:r>
            <a:r>
              <a:rPr lang="it-IT" dirty="0" err="1">
                <a:solidFill>
                  <a:srgbClr val="FF00AE"/>
                </a:solidFill>
                <a:latin typeface="Montserrat" pitchFamily="2" charset="77"/>
                <a:ea typeface="+mj-ea"/>
                <a:cs typeface="+mj-cs"/>
              </a:rPr>
              <a:t>lot</a:t>
            </a:r>
            <a:r>
              <a:rPr lang="it-IT" dirty="0">
                <a:solidFill>
                  <a:srgbClr val="FF00AE"/>
                </a:solidFill>
                <a:latin typeface="Montserrat" pitchFamily="2" charset="77"/>
                <a:ea typeface="+mj-ea"/>
                <a:cs typeface="+mj-cs"/>
              </a:rPr>
              <a:t> of </a:t>
            </a:r>
            <a:r>
              <a:rPr lang="it-IT" dirty="0" err="1">
                <a:solidFill>
                  <a:srgbClr val="FF00AE"/>
                </a:solidFill>
                <a:latin typeface="Montserrat" pitchFamily="2" charset="77"/>
                <a:ea typeface="+mj-ea"/>
                <a:cs typeface="+mj-cs"/>
              </a:rPr>
              <a:t>fixes</a:t>
            </a:r>
            <a:r>
              <a:rPr lang="it-IT" dirty="0">
                <a:solidFill>
                  <a:srgbClr val="FF00AE"/>
                </a:solidFill>
                <a:latin typeface="Montserrat" pitchFamily="2" charset="77"/>
                <a:ea typeface="+mj-ea"/>
                <a:cs typeface="+mj-cs"/>
              </a:rPr>
              <a:t>…</a:t>
            </a:r>
            <a:endParaRPr lang="en-US" dirty="0">
              <a:solidFill>
                <a:srgbClr val="FF00AE"/>
              </a:solidFill>
              <a:latin typeface="Montserrat" pitchFamily="2" charset="77"/>
              <a:ea typeface="+mj-ea"/>
              <a:cs typeface="+mj-cs"/>
            </a:endParaRP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5E3F43DD-C78D-4C4F-A990-02FA237B01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722320"/>
              </p:ext>
            </p:extLst>
          </p:nvPr>
        </p:nvGraphicFramePr>
        <p:xfrm>
          <a:off x="731672" y="3973155"/>
          <a:ext cx="8536314" cy="4496368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458926">
                  <a:extLst>
                    <a:ext uri="{9D8B030D-6E8A-4147-A177-3AD203B41FA5}">
                      <a16:colId xmlns:a16="http://schemas.microsoft.com/office/drawing/2014/main" val="3508130389"/>
                    </a:ext>
                  </a:extLst>
                </a:gridCol>
                <a:gridCol w="1911678">
                  <a:extLst>
                    <a:ext uri="{9D8B030D-6E8A-4147-A177-3AD203B41FA5}">
                      <a16:colId xmlns:a16="http://schemas.microsoft.com/office/drawing/2014/main" val="1096103784"/>
                    </a:ext>
                  </a:extLst>
                </a:gridCol>
                <a:gridCol w="1911678">
                  <a:extLst>
                    <a:ext uri="{9D8B030D-6E8A-4147-A177-3AD203B41FA5}">
                      <a16:colId xmlns:a16="http://schemas.microsoft.com/office/drawing/2014/main" val="3556313628"/>
                    </a:ext>
                  </a:extLst>
                </a:gridCol>
                <a:gridCol w="2254032">
                  <a:extLst>
                    <a:ext uri="{9D8B030D-6E8A-4147-A177-3AD203B41FA5}">
                      <a16:colId xmlns:a16="http://schemas.microsoft.com/office/drawing/2014/main" val="1444642826"/>
                    </a:ext>
                  </a:extLst>
                </a:gridCol>
              </a:tblGrid>
              <a:tr h="1005840">
                <a:tc>
                  <a:txBody>
                    <a:bodyPr/>
                    <a:lstStyle/>
                    <a:p>
                      <a:endParaRPr lang="en-US" sz="5400"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 marL="182880" marR="182880" marT="91440" marB="9144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b="1" i="0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Fixed</a:t>
                      </a:r>
                    </a:p>
                  </a:txBody>
                  <a:tcPr marL="9526" marR="9526" marT="9526" marB="0" anchor="b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b="1" i="0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NOT fixed</a:t>
                      </a:r>
                    </a:p>
                  </a:txBody>
                  <a:tcPr marL="9526" marR="9526" marT="9526" marB="0" anchor="b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b="1" i="0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Crashed</a:t>
                      </a:r>
                    </a:p>
                  </a:txBody>
                  <a:tcPr marL="9526" marR="9526" marT="9526" marB="0" anchor="b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2993373"/>
                  </a:ext>
                </a:extLst>
              </a:tr>
              <a:tr h="872632">
                <a:tc>
                  <a:txBody>
                    <a:bodyPr/>
                    <a:lstStyle/>
                    <a:p>
                      <a:pPr algn="l" fontAlgn="b"/>
                      <a:r>
                        <a:rPr lang="it-IT" sz="3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Claude</a:t>
                      </a:r>
                      <a:endParaRPr lang="en-US" sz="3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6" marR="9526" marT="952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58%</a:t>
                      </a:r>
                    </a:p>
                  </a:txBody>
                  <a:tcPr marL="9526" marR="9526" marT="952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38%</a:t>
                      </a:r>
                    </a:p>
                  </a:txBody>
                  <a:tcPr marL="9526" marR="9526" marT="952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3%</a:t>
                      </a:r>
                    </a:p>
                  </a:txBody>
                  <a:tcPr marL="9526" marR="9526" marT="9526" marB="0" anchor="b"/>
                </a:tc>
                <a:extLst>
                  <a:ext uri="{0D108BD9-81ED-4DB2-BD59-A6C34878D82A}">
                    <a16:rowId xmlns:a16="http://schemas.microsoft.com/office/drawing/2014/main" val="738343452"/>
                  </a:ext>
                </a:extLst>
              </a:tr>
              <a:tr h="872632">
                <a:tc>
                  <a:txBody>
                    <a:bodyPr/>
                    <a:lstStyle/>
                    <a:p>
                      <a:pPr algn="l" fontAlgn="b"/>
                      <a:r>
                        <a:rPr lang="it-IT" sz="3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G</a:t>
                      </a:r>
                      <a:r>
                        <a:rPr lang="en-US" sz="3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PT</a:t>
                      </a:r>
                    </a:p>
                  </a:txBody>
                  <a:tcPr marL="9526" marR="9526" marT="952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83%</a:t>
                      </a:r>
                    </a:p>
                  </a:txBody>
                  <a:tcPr marL="9526" marR="9526" marT="952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16%</a:t>
                      </a:r>
                    </a:p>
                  </a:txBody>
                  <a:tcPr marL="9526" marR="9526" marT="952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1%</a:t>
                      </a:r>
                    </a:p>
                  </a:txBody>
                  <a:tcPr marL="9526" marR="9526" marT="9526" marB="0" anchor="b"/>
                </a:tc>
                <a:extLst>
                  <a:ext uri="{0D108BD9-81ED-4DB2-BD59-A6C34878D82A}">
                    <a16:rowId xmlns:a16="http://schemas.microsoft.com/office/drawing/2014/main" val="608480574"/>
                  </a:ext>
                </a:extLst>
              </a:tr>
              <a:tr h="872632">
                <a:tc>
                  <a:txBody>
                    <a:bodyPr/>
                    <a:lstStyle/>
                    <a:p>
                      <a:pPr algn="l" fontAlgn="b"/>
                      <a:r>
                        <a:rPr lang="en-US" sz="3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Gemini</a:t>
                      </a:r>
                    </a:p>
                  </a:txBody>
                  <a:tcPr marL="9526" marR="9526" marT="952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76%</a:t>
                      </a:r>
                    </a:p>
                  </a:txBody>
                  <a:tcPr marL="9526" marR="9526" marT="952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11%</a:t>
                      </a:r>
                    </a:p>
                  </a:txBody>
                  <a:tcPr marL="9526" marR="9526" marT="952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13%</a:t>
                      </a:r>
                    </a:p>
                  </a:txBody>
                  <a:tcPr marL="9526" marR="9526" marT="9526" marB="0" anchor="b"/>
                </a:tc>
                <a:extLst>
                  <a:ext uri="{0D108BD9-81ED-4DB2-BD59-A6C34878D82A}">
                    <a16:rowId xmlns:a16="http://schemas.microsoft.com/office/drawing/2014/main" val="4160256896"/>
                  </a:ext>
                </a:extLst>
              </a:tr>
              <a:tr h="872632">
                <a:tc>
                  <a:txBody>
                    <a:bodyPr/>
                    <a:lstStyle/>
                    <a:p>
                      <a:pPr algn="l" fontAlgn="b"/>
                      <a:r>
                        <a:rPr lang="en-US" sz="3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LLama</a:t>
                      </a:r>
                      <a:endParaRPr lang="en-US" sz="3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6" marR="9526" marT="952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78%</a:t>
                      </a:r>
                    </a:p>
                  </a:txBody>
                  <a:tcPr marL="9526" marR="9526" marT="952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10%</a:t>
                      </a:r>
                    </a:p>
                  </a:txBody>
                  <a:tcPr marL="9526" marR="9526" marT="952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13%</a:t>
                      </a:r>
                    </a:p>
                  </a:txBody>
                  <a:tcPr marL="9526" marR="9526" marT="9526" marB="0" anchor="b"/>
                </a:tc>
                <a:extLst>
                  <a:ext uri="{0D108BD9-81ED-4DB2-BD59-A6C34878D82A}">
                    <a16:rowId xmlns:a16="http://schemas.microsoft.com/office/drawing/2014/main" val="1074282355"/>
                  </a:ext>
                </a:extLst>
              </a:tr>
            </a:tbl>
          </a:graphicData>
        </a:graphic>
      </p:graphicFrame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7F57C87-93A8-4387-9DDC-E3C735D27C3A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DDF6FFA0-F5DB-41F9-A557-819BB56E894E}" type="datetime1">
              <a:rPr lang="en-US" smtClean="0"/>
              <a:t>6/15/2025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8B728F-B750-432A-9D4C-DC035B2928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-GB" smtClean="0"/>
              <a:pPr algn="r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18515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70D33B0-828E-4373-A707-DB52BAD9A3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Ask</a:t>
            </a:r>
            <a:r>
              <a:rPr lang="it-IT" dirty="0"/>
              <a:t> LLM to </a:t>
            </a:r>
            <a:r>
              <a:rPr lang="it-IT" dirty="0" err="1"/>
              <a:t>fix</a:t>
            </a:r>
            <a:r>
              <a:rPr lang="it-IT" dirty="0"/>
              <a:t> </a:t>
            </a:r>
            <a:r>
              <a:rPr lang="it-IT" dirty="0" err="1"/>
              <a:t>it</a:t>
            </a:r>
            <a:endParaRPr lang="it-IT" dirty="0"/>
          </a:p>
          <a:p>
            <a:r>
              <a:rPr lang="it-IT" dirty="0" err="1"/>
              <a:t>Run</a:t>
            </a:r>
            <a:r>
              <a:rPr lang="it-IT" dirty="0"/>
              <a:t> </a:t>
            </a:r>
            <a:r>
              <a:rPr lang="it-IT" dirty="0" err="1"/>
              <a:t>Tool</a:t>
            </a:r>
            <a:r>
              <a:rPr lang="it-IT" dirty="0"/>
              <a:t> on </a:t>
            </a:r>
            <a:r>
              <a:rPr lang="it-IT" dirty="0" err="1"/>
              <a:t>snippet</a:t>
            </a:r>
            <a:r>
              <a:rPr lang="it-IT" dirty="0"/>
              <a:t> </a:t>
            </a:r>
            <a:r>
              <a:rPr lang="it-IT" dirty="0">
                <a:sym typeface="Wingdings" panose="05000000000000000000" pitchFamily="2" charset="2"/>
              </a:rPr>
              <a:t> </a:t>
            </a:r>
            <a:r>
              <a:rPr lang="it-IT" dirty="0" err="1">
                <a:sym typeface="Wingdings" panose="05000000000000000000" pitchFamily="2" charset="2"/>
              </a:rPr>
              <a:t>Apparent</a:t>
            </a:r>
            <a:r>
              <a:rPr lang="it-IT" dirty="0">
                <a:sym typeface="Wingdings" panose="05000000000000000000" pitchFamily="2" charset="2"/>
              </a:rPr>
              <a:t> </a:t>
            </a:r>
            <a:r>
              <a:rPr lang="it-IT" dirty="0" err="1">
                <a:sym typeface="Wingdings" panose="05000000000000000000" pitchFamily="2" charset="2"/>
              </a:rPr>
              <a:t>Fix</a:t>
            </a:r>
            <a:endParaRPr lang="en-US" dirty="0"/>
          </a:p>
          <a:p>
            <a:r>
              <a:rPr lang="it-IT" dirty="0"/>
              <a:t>Review </a:t>
            </a:r>
            <a:r>
              <a:rPr lang="it-IT" dirty="0" err="1"/>
              <a:t>snippet</a:t>
            </a:r>
            <a:r>
              <a:rPr lang="it-IT" dirty="0"/>
              <a:t> </a:t>
            </a:r>
            <a:r>
              <a:rPr lang="it-IT" dirty="0">
                <a:sym typeface="Wingdings" panose="05000000000000000000" pitchFamily="2" charset="2"/>
              </a:rPr>
              <a:t> </a:t>
            </a:r>
            <a:r>
              <a:rPr lang="it-IT" dirty="0"/>
              <a:t>Real </a:t>
            </a:r>
            <a:r>
              <a:rPr lang="it-IT" dirty="0" err="1"/>
              <a:t>Fix</a:t>
            </a:r>
            <a:endParaRPr lang="it-IT" dirty="0"/>
          </a:p>
          <a:p>
            <a:r>
              <a:rPr lang="it-IT" dirty="0"/>
              <a:t>Merge </a:t>
            </a:r>
            <a:r>
              <a:rPr lang="it-IT" dirty="0" err="1"/>
              <a:t>snippet</a:t>
            </a:r>
            <a:r>
              <a:rPr lang="it-IT" dirty="0"/>
              <a:t> in Chart</a:t>
            </a:r>
          </a:p>
          <a:p>
            <a:r>
              <a:rPr lang="it-IT" dirty="0" err="1"/>
              <a:t>Run</a:t>
            </a:r>
            <a:r>
              <a:rPr lang="it-IT" dirty="0"/>
              <a:t> </a:t>
            </a:r>
            <a:r>
              <a:rPr lang="it-IT" dirty="0" err="1"/>
              <a:t>Tool</a:t>
            </a:r>
            <a:r>
              <a:rPr lang="it-IT" dirty="0"/>
              <a:t> on Chart </a:t>
            </a:r>
            <a:r>
              <a:rPr lang="it-IT" dirty="0">
                <a:sym typeface="Wingdings" panose="05000000000000000000" pitchFamily="2" charset="2"/>
              </a:rPr>
              <a:t> </a:t>
            </a:r>
            <a:r>
              <a:rPr lang="it-IT" dirty="0" err="1">
                <a:sym typeface="Wingdings" panose="05000000000000000000" pitchFamily="2" charset="2"/>
              </a:rPr>
              <a:t>Apparent</a:t>
            </a:r>
            <a:r>
              <a:rPr lang="it-IT" dirty="0">
                <a:sym typeface="Wingdings" panose="05000000000000000000" pitchFamily="2" charset="2"/>
              </a:rPr>
              <a:t> </a:t>
            </a:r>
            <a:r>
              <a:rPr lang="it-IT" dirty="0" err="1">
                <a:sym typeface="Wingdings" panose="05000000000000000000" pitchFamily="2" charset="2"/>
              </a:rPr>
              <a:t>Fix</a:t>
            </a:r>
            <a:endParaRPr lang="en-US" dirty="0"/>
          </a:p>
          <a:p>
            <a:r>
              <a:rPr lang="it-IT" dirty="0"/>
              <a:t>Review chart </a:t>
            </a:r>
            <a:r>
              <a:rPr lang="it-IT" dirty="0">
                <a:sym typeface="Wingdings" panose="05000000000000000000" pitchFamily="2" charset="2"/>
              </a:rPr>
              <a:t> </a:t>
            </a:r>
            <a:r>
              <a:rPr lang="it-IT" dirty="0" err="1">
                <a:sym typeface="Wingdings" panose="05000000000000000000" pitchFamily="2" charset="2"/>
              </a:rPr>
              <a:t>real</a:t>
            </a:r>
            <a:r>
              <a:rPr lang="it-IT" dirty="0">
                <a:sym typeface="Wingdings" panose="05000000000000000000" pitchFamily="2" charset="2"/>
              </a:rPr>
              <a:t> </a:t>
            </a:r>
            <a:r>
              <a:rPr lang="it-IT" dirty="0" err="1">
                <a:sym typeface="Wingdings" panose="05000000000000000000" pitchFamily="2" charset="2"/>
              </a:rPr>
              <a:t>fix</a:t>
            </a:r>
            <a:r>
              <a:rPr lang="it-IT" dirty="0"/>
              <a:t>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3B5C05-9322-43F0-99E6-DE34CA5D53EC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it-IT" dirty="0">
                <a:solidFill>
                  <a:srgbClr val="FF0000"/>
                </a:solidFill>
              </a:rPr>
              <a:t>The </a:t>
            </a:r>
            <a:r>
              <a:rPr lang="it-IT" dirty="0" err="1">
                <a:solidFill>
                  <a:srgbClr val="FF0000"/>
                </a:solidFill>
              </a:rPr>
              <a:t>process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A2A1828-82F6-451A-9020-0A8F0B5C65DF}"/>
              </a:ext>
            </a:extLst>
          </p:cNvPr>
          <p:cNvSpPr>
            <a:spLocks noGrp="1"/>
          </p:cNvSpPr>
          <p:nvPr>
            <p:ph type="body" idx="4"/>
          </p:nvPr>
        </p:nvSpPr>
        <p:spPr/>
        <p:txBody>
          <a:bodyPr/>
          <a:lstStyle/>
          <a:p>
            <a:r>
              <a:rPr lang="it-IT" dirty="0">
                <a:solidFill>
                  <a:srgbClr val="FF0000"/>
                </a:solidFill>
              </a:rPr>
              <a:t>The </a:t>
            </a:r>
            <a:r>
              <a:rPr lang="it-IT" dirty="0" err="1">
                <a:solidFill>
                  <a:srgbClr val="FF0000"/>
                </a:solidFill>
              </a:rPr>
              <a:t>outcome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4C84BA3-4440-4485-B807-9762BB7FABE3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899252" y="715858"/>
            <a:ext cx="8244600" cy="3918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E684B45B-9D52-4D5E-8D2F-965A8D21B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ct val="0"/>
              </a:spcBef>
            </a:pPr>
            <a:r>
              <a:rPr lang="it-IT" dirty="0">
                <a:solidFill>
                  <a:srgbClr val="FF00AE"/>
                </a:solidFill>
                <a:latin typeface="Montserrat" pitchFamily="2" charset="77"/>
                <a:ea typeface="+mj-ea"/>
                <a:cs typeface="+mj-cs"/>
              </a:rPr>
              <a:t>The </a:t>
            </a:r>
            <a:r>
              <a:rPr lang="it-IT" dirty="0" err="1">
                <a:solidFill>
                  <a:srgbClr val="FF00AE"/>
                </a:solidFill>
                <a:latin typeface="Montserrat" pitchFamily="2" charset="77"/>
                <a:ea typeface="+mj-ea"/>
                <a:cs typeface="+mj-cs"/>
              </a:rPr>
              <a:t>manual</a:t>
            </a:r>
            <a:r>
              <a:rPr lang="it-IT" dirty="0">
                <a:solidFill>
                  <a:srgbClr val="FF00AE"/>
                </a:solidFill>
                <a:latin typeface="Montserrat" pitchFamily="2" charset="77"/>
                <a:ea typeface="+mj-ea"/>
                <a:cs typeface="+mj-cs"/>
              </a:rPr>
              <a:t> </a:t>
            </a:r>
            <a:r>
              <a:rPr lang="it-IT" dirty="0" err="1">
                <a:solidFill>
                  <a:srgbClr val="FF00AE"/>
                </a:solidFill>
                <a:latin typeface="Montserrat" pitchFamily="2" charset="77"/>
                <a:ea typeface="+mj-ea"/>
                <a:cs typeface="+mj-cs"/>
              </a:rPr>
              <a:t>validation</a:t>
            </a:r>
            <a:r>
              <a:rPr lang="it-IT" dirty="0">
                <a:solidFill>
                  <a:srgbClr val="FF00AE"/>
                </a:solidFill>
                <a:latin typeface="Montserrat" pitchFamily="2" charset="77"/>
                <a:ea typeface="+mj-ea"/>
                <a:cs typeface="+mj-cs"/>
              </a:rPr>
              <a:t> </a:t>
            </a:r>
            <a:r>
              <a:rPr lang="it-IT" dirty="0" err="1">
                <a:solidFill>
                  <a:srgbClr val="FF00AE"/>
                </a:solidFill>
                <a:latin typeface="Montserrat" pitchFamily="2" charset="77"/>
                <a:ea typeface="+mj-ea"/>
                <a:cs typeface="+mj-cs"/>
              </a:rPr>
              <a:t>process</a:t>
            </a:r>
            <a:r>
              <a:rPr lang="it-IT" dirty="0">
                <a:solidFill>
                  <a:srgbClr val="FF00AE"/>
                </a:solidFill>
                <a:latin typeface="Montserrat" pitchFamily="2" charset="77"/>
                <a:ea typeface="+mj-ea"/>
                <a:cs typeface="+mj-cs"/>
              </a:rPr>
              <a:t>…</a:t>
            </a:r>
            <a:endParaRPr lang="en-US" dirty="0">
              <a:solidFill>
                <a:srgbClr val="FF00AE"/>
              </a:solidFill>
              <a:latin typeface="Montserrat" pitchFamily="2" charset="77"/>
              <a:ea typeface="+mj-ea"/>
              <a:cs typeface="+mj-cs"/>
            </a:endParaRPr>
          </a:p>
        </p:txBody>
      </p:sp>
      <p:sp>
        <p:nvSpPr>
          <p:cNvPr id="11" name="Trapezoid 10">
            <a:extLst>
              <a:ext uri="{FF2B5EF4-FFF2-40B4-BE49-F238E27FC236}">
                <a16:creationId xmlns:a16="http://schemas.microsoft.com/office/drawing/2014/main" id="{41EF0444-C184-4EDA-BC3D-61199DE3FDEF}"/>
              </a:ext>
            </a:extLst>
          </p:cNvPr>
          <p:cNvSpPr/>
          <p:nvPr/>
        </p:nvSpPr>
        <p:spPr>
          <a:xfrm flipH="1" flipV="1">
            <a:off x="9910354" y="4283363"/>
            <a:ext cx="4998720" cy="1046278"/>
          </a:xfrm>
          <a:prstGeom prst="trapezoid">
            <a:avLst>
              <a:gd name="adj" fmla="val 581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endParaRPr lang="en-US" sz="36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44B96B4-31E4-4E61-A9AD-AF51C6B0F140}"/>
              </a:ext>
            </a:extLst>
          </p:cNvPr>
          <p:cNvSpPr txBox="1"/>
          <p:nvPr/>
        </p:nvSpPr>
        <p:spPr>
          <a:xfrm>
            <a:off x="11869225" y="3483142"/>
            <a:ext cx="7040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4000" dirty="0"/>
              <a:t>90</a:t>
            </a:r>
            <a:endParaRPr lang="en-US" sz="4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B8AD236-6511-45E7-B5D5-0CA0A9D7A5AF}"/>
              </a:ext>
            </a:extLst>
          </p:cNvPr>
          <p:cNvSpPr txBox="1"/>
          <p:nvPr/>
        </p:nvSpPr>
        <p:spPr>
          <a:xfrm>
            <a:off x="11720695" y="5621206"/>
            <a:ext cx="7040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4000" dirty="0"/>
              <a:t>89</a:t>
            </a:r>
            <a:endParaRPr lang="en-US" sz="40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FF9A893-4EDE-4769-B11D-0B5C537B34A8}"/>
              </a:ext>
            </a:extLst>
          </p:cNvPr>
          <p:cNvSpPr txBox="1"/>
          <p:nvPr/>
        </p:nvSpPr>
        <p:spPr>
          <a:xfrm>
            <a:off x="10564057" y="4474328"/>
            <a:ext cx="36913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600" b="1" dirty="0" err="1">
                <a:solidFill>
                  <a:schemeClr val="bg1"/>
                </a:solidFill>
              </a:rPr>
              <a:t>Run</a:t>
            </a:r>
            <a:r>
              <a:rPr lang="it-IT" sz="3600" b="1" dirty="0">
                <a:solidFill>
                  <a:schemeClr val="bg1"/>
                </a:solidFill>
              </a:rPr>
              <a:t> on the </a:t>
            </a:r>
            <a:r>
              <a:rPr lang="it-IT" sz="3600" b="1" dirty="0" err="1">
                <a:solidFill>
                  <a:schemeClr val="bg1"/>
                </a:solidFill>
              </a:rPr>
              <a:t>snippet</a:t>
            </a:r>
            <a:endParaRPr lang="en-US" sz="3600" b="1" dirty="0">
              <a:solidFill>
                <a:schemeClr val="bg1"/>
              </a:solidFill>
            </a:endParaRPr>
          </a:p>
        </p:txBody>
      </p:sp>
      <p:sp>
        <p:nvSpPr>
          <p:cNvPr id="17" name="Trapezoid 16">
            <a:extLst>
              <a:ext uri="{FF2B5EF4-FFF2-40B4-BE49-F238E27FC236}">
                <a16:creationId xmlns:a16="http://schemas.microsoft.com/office/drawing/2014/main" id="{EB11A857-7CF7-431B-BBD1-67AF139F0DCF}"/>
              </a:ext>
            </a:extLst>
          </p:cNvPr>
          <p:cNvSpPr/>
          <p:nvPr/>
        </p:nvSpPr>
        <p:spPr>
          <a:xfrm flipH="1" flipV="1">
            <a:off x="9910354" y="6806271"/>
            <a:ext cx="4998720" cy="1046278"/>
          </a:xfrm>
          <a:prstGeom prst="trapezoid">
            <a:avLst>
              <a:gd name="adj" fmla="val 581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endParaRPr lang="en-US" sz="36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524A6B4-CCCE-476C-B89C-0EE104CBEAE6}"/>
              </a:ext>
            </a:extLst>
          </p:cNvPr>
          <p:cNvSpPr txBox="1"/>
          <p:nvPr/>
        </p:nvSpPr>
        <p:spPr>
          <a:xfrm>
            <a:off x="11711427" y="8196914"/>
            <a:ext cx="7040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4000" dirty="0"/>
              <a:t>86</a:t>
            </a:r>
            <a:endParaRPr lang="en-US" sz="40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439CB4F-EA12-4124-BF76-679B246DECC5}"/>
              </a:ext>
            </a:extLst>
          </p:cNvPr>
          <p:cNvSpPr txBox="1"/>
          <p:nvPr/>
        </p:nvSpPr>
        <p:spPr>
          <a:xfrm>
            <a:off x="10519993" y="7021630"/>
            <a:ext cx="36913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600" b="1" dirty="0" err="1">
                <a:solidFill>
                  <a:schemeClr val="bg1"/>
                </a:solidFill>
              </a:rPr>
              <a:t>Run</a:t>
            </a:r>
            <a:r>
              <a:rPr lang="it-IT" sz="3600" b="1" dirty="0">
                <a:solidFill>
                  <a:schemeClr val="bg1"/>
                </a:solidFill>
              </a:rPr>
              <a:t> on the chart</a:t>
            </a:r>
            <a:endParaRPr lang="en-US" sz="3600" b="1" dirty="0">
              <a:solidFill>
                <a:schemeClr val="bg1"/>
              </a:solidFill>
            </a:endParaRPr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05102DDD-3B63-492F-933B-711EDA4EC41B}"/>
              </a:ext>
            </a:extLst>
          </p:cNvPr>
          <p:cNvSpPr/>
          <p:nvPr/>
        </p:nvSpPr>
        <p:spPr>
          <a:xfrm>
            <a:off x="12906102" y="5415627"/>
            <a:ext cx="2926080" cy="104627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0EE0C57-5A0E-4A47-A95D-D02423A4B283}"/>
              </a:ext>
            </a:extLst>
          </p:cNvPr>
          <p:cNvSpPr txBox="1"/>
          <p:nvPr/>
        </p:nvSpPr>
        <p:spPr>
          <a:xfrm>
            <a:off x="12906104" y="5598185"/>
            <a:ext cx="2804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600" b="1" dirty="0">
                <a:solidFill>
                  <a:schemeClr val="bg1"/>
                </a:solidFill>
              </a:rPr>
              <a:t>Review</a:t>
            </a:r>
            <a:endParaRPr lang="en-US" sz="3600" b="1" dirty="0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CF8F673-B1B1-4396-BC8E-BC706BC53181}"/>
              </a:ext>
            </a:extLst>
          </p:cNvPr>
          <p:cNvSpPr txBox="1"/>
          <p:nvPr/>
        </p:nvSpPr>
        <p:spPr>
          <a:xfrm>
            <a:off x="15977850" y="5621207"/>
            <a:ext cx="11780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/>
              <a:t>69</a:t>
            </a:r>
            <a:endParaRPr lang="en-US" sz="4000" dirty="0"/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C1AB7419-444C-464B-94CD-7CE8241529D1}"/>
              </a:ext>
            </a:extLst>
          </p:cNvPr>
          <p:cNvSpPr/>
          <p:nvPr/>
        </p:nvSpPr>
        <p:spPr>
          <a:xfrm>
            <a:off x="12809224" y="7997843"/>
            <a:ext cx="2926080" cy="104627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AA307CC-C61F-4F7C-9593-5FEEE794DB18}"/>
              </a:ext>
            </a:extLst>
          </p:cNvPr>
          <p:cNvSpPr txBox="1"/>
          <p:nvPr/>
        </p:nvSpPr>
        <p:spPr>
          <a:xfrm>
            <a:off x="12809226" y="8180401"/>
            <a:ext cx="2804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600" b="1" dirty="0">
                <a:solidFill>
                  <a:schemeClr val="bg1"/>
                </a:solidFill>
              </a:rPr>
              <a:t>Review</a:t>
            </a:r>
            <a:endParaRPr lang="en-US" sz="3600" b="1" dirty="0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FBEF059-3922-461B-A13C-3329B5655113}"/>
              </a:ext>
            </a:extLst>
          </p:cNvPr>
          <p:cNvSpPr txBox="1"/>
          <p:nvPr/>
        </p:nvSpPr>
        <p:spPr>
          <a:xfrm>
            <a:off x="15832183" y="8088067"/>
            <a:ext cx="12749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/>
              <a:t>64</a:t>
            </a:r>
            <a:endParaRPr lang="en-US" sz="4000" dirty="0"/>
          </a:p>
        </p:txBody>
      </p:sp>
      <p:sp>
        <p:nvSpPr>
          <p:cNvPr id="31" name="Speech Bubble: Rectangle 30">
            <a:extLst>
              <a:ext uri="{FF2B5EF4-FFF2-40B4-BE49-F238E27FC236}">
                <a16:creationId xmlns:a16="http://schemas.microsoft.com/office/drawing/2014/main" id="{20469CBB-69E9-4945-B8F4-0B1F2B79920C}"/>
              </a:ext>
            </a:extLst>
          </p:cNvPr>
          <p:cNvSpPr/>
          <p:nvPr/>
        </p:nvSpPr>
        <p:spPr>
          <a:xfrm>
            <a:off x="6426926" y="9265920"/>
            <a:ext cx="5284500" cy="800220"/>
          </a:xfrm>
          <a:prstGeom prst="wedgeRectCallout">
            <a:avLst>
              <a:gd name="adj1" fmla="val 52193"/>
              <a:gd name="adj2" fmla="val -1054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3600" dirty="0"/>
              <a:t>APPARENT SUCCESS = 94%</a:t>
            </a:r>
            <a:endParaRPr lang="en-US" sz="3600" dirty="0"/>
          </a:p>
        </p:txBody>
      </p:sp>
      <p:sp>
        <p:nvSpPr>
          <p:cNvPr id="32" name="Speech Bubble: Rectangle 31">
            <a:extLst>
              <a:ext uri="{FF2B5EF4-FFF2-40B4-BE49-F238E27FC236}">
                <a16:creationId xmlns:a16="http://schemas.microsoft.com/office/drawing/2014/main" id="{3C07A50E-9458-42B8-B5B9-3FFCCF3228F6}"/>
              </a:ext>
            </a:extLst>
          </p:cNvPr>
          <p:cNvSpPr/>
          <p:nvPr/>
        </p:nvSpPr>
        <p:spPr>
          <a:xfrm>
            <a:off x="15414172" y="9235386"/>
            <a:ext cx="2572928" cy="800220"/>
          </a:xfrm>
          <a:prstGeom prst="wedgeRectCallout">
            <a:avLst>
              <a:gd name="adj1" fmla="val -16849"/>
              <a:gd name="adj2" fmla="val -11417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3600" dirty="0"/>
              <a:t>REAL = 67%</a:t>
            </a:r>
            <a:endParaRPr lang="en-US" sz="3600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82C341-4498-47A3-962A-764379E8EA7F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4B442883-75AC-4DE8-8179-29CDDDBD1AD2}" type="datetime1">
              <a:rPr lang="en-US" smtClean="0"/>
              <a:t>6/15/2025</a:t>
            </a:fld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422D0B2-C984-46C0-B3FF-86261D25AC9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-GB" smtClean="0"/>
              <a:pPr algn="r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16697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467BAB9-D0AC-4F34-9E7F-A01CB2194F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47FA220F-7244-4614-A1C6-2B8D610CA302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it-IT" dirty="0" err="1"/>
              <a:t>LLMs</a:t>
            </a:r>
            <a:r>
              <a:rPr lang="it-IT" dirty="0"/>
              <a:t> are </a:t>
            </a:r>
            <a:r>
              <a:rPr lang="it-IT" dirty="0" err="1"/>
              <a:t>not</a:t>
            </a:r>
            <a:r>
              <a:rPr lang="it-IT" dirty="0"/>
              <a:t> a </a:t>
            </a:r>
            <a:r>
              <a:rPr lang="it-IT" dirty="0" err="1"/>
              <a:t>disaster</a:t>
            </a:r>
            <a:r>
              <a:rPr lang="it-IT" dirty="0"/>
              <a:t> </a:t>
            </a:r>
            <a:r>
              <a:rPr lang="it-IT" dirty="0" err="1"/>
              <a:t>but</a:t>
            </a:r>
            <a:r>
              <a:rPr lang="it-IT" dirty="0"/>
              <a:t> </a:t>
            </a:r>
            <a:r>
              <a:rPr lang="it-IT" dirty="0" err="1"/>
              <a:t>don’t</a:t>
            </a:r>
            <a:r>
              <a:rPr lang="it-IT" dirty="0"/>
              <a:t> work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great</a:t>
            </a:r>
            <a:endParaRPr lang="it-IT" dirty="0"/>
          </a:p>
          <a:p>
            <a:r>
              <a:rPr lang="it-IT" dirty="0"/>
              <a:t>= </a:t>
            </a:r>
            <a:r>
              <a:rPr lang="it-IT" dirty="0" err="1"/>
              <a:t>there</a:t>
            </a:r>
            <a:r>
              <a:rPr lang="it-IT" dirty="0"/>
              <a:t> are some </a:t>
            </a:r>
            <a:r>
              <a:rPr lang="it-IT" dirty="0" err="1"/>
              <a:t>but</a:t>
            </a:r>
            <a:r>
              <a:rPr lang="it-IT" dirty="0"/>
              <a:t> </a:t>
            </a:r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enough</a:t>
            </a:r>
            <a:r>
              <a:rPr lang="it-IT" dirty="0"/>
              <a:t> </a:t>
            </a:r>
            <a:r>
              <a:rPr lang="it-IT" dirty="0" err="1"/>
              <a:t>good</a:t>
            </a:r>
            <a:r>
              <a:rPr lang="it-IT" dirty="0"/>
              <a:t> </a:t>
            </a:r>
            <a:r>
              <a:rPr lang="it-IT" dirty="0" err="1"/>
              <a:t>examples</a:t>
            </a:r>
            <a:r>
              <a:rPr lang="it-IT" dirty="0"/>
              <a:t> on the internet </a:t>
            </a:r>
            <a:r>
              <a:rPr lang="it-IT" dirty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B08FE3-91F4-4064-BF7C-BB298FC3CAB1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it-IT" dirty="0" err="1">
                <a:solidFill>
                  <a:srgbClr val="FF0000"/>
                </a:solidFill>
              </a:rPr>
              <a:t>We</a:t>
            </a:r>
            <a:r>
              <a:rPr lang="it-IT" dirty="0">
                <a:solidFill>
                  <a:srgbClr val="FF0000"/>
                </a:solidFill>
              </a:rPr>
              <a:t> look </a:t>
            </a:r>
            <a:r>
              <a:rPr lang="it-IT" dirty="0" err="1">
                <a:solidFill>
                  <a:srgbClr val="FF0000"/>
                </a:solidFill>
              </a:rPr>
              <a:t>at</a:t>
            </a:r>
            <a:r>
              <a:rPr lang="it-IT" dirty="0">
                <a:solidFill>
                  <a:srgbClr val="FF0000"/>
                </a:solidFill>
              </a:rPr>
              <a:t> the </a:t>
            </a:r>
            <a:r>
              <a:rPr lang="it-IT" dirty="0" err="1">
                <a:solidFill>
                  <a:srgbClr val="FF0000"/>
                </a:solidFill>
              </a:rPr>
              <a:t>snippet</a:t>
            </a:r>
            <a:r>
              <a:rPr lang="it-IT" dirty="0">
                <a:solidFill>
                  <a:srgbClr val="FF0000"/>
                </a:solidFill>
              </a:rPr>
              <a:t>…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DC3BE9D-6F8A-4712-ABE7-8BB227FD6F44}"/>
              </a:ext>
            </a:extLst>
          </p:cNvPr>
          <p:cNvSpPr>
            <a:spLocks noGrp="1"/>
          </p:cNvSpPr>
          <p:nvPr>
            <p:ph type="body" idx="4"/>
          </p:nvPr>
        </p:nvSpPr>
        <p:spPr>
          <a:xfrm>
            <a:off x="14744958" y="2864605"/>
            <a:ext cx="7866600" cy="896100"/>
          </a:xfrm>
        </p:spPr>
        <p:txBody>
          <a:bodyPr/>
          <a:lstStyle/>
          <a:p>
            <a:r>
              <a:rPr lang="it-IT"/>
              <a:t>Conclusion is…</a:t>
            </a: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7BC2169A-565C-4532-9BB0-B5530E53562E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899252" y="715858"/>
            <a:ext cx="8244600" cy="3918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BDEEB2DE-69B7-4625-832D-02C66AA08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ct val="0"/>
              </a:spcBef>
            </a:pPr>
            <a:r>
              <a:rPr lang="it-IT" dirty="0" err="1">
                <a:solidFill>
                  <a:srgbClr val="FF00AE"/>
                </a:solidFill>
                <a:latin typeface="Montserrat" pitchFamily="2" charset="77"/>
                <a:ea typeface="+mj-ea"/>
                <a:cs typeface="+mj-cs"/>
              </a:rPr>
              <a:t>Putting</a:t>
            </a:r>
            <a:r>
              <a:rPr lang="it-IT" dirty="0">
                <a:solidFill>
                  <a:srgbClr val="FF00AE"/>
                </a:solidFill>
                <a:latin typeface="Montserrat" pitchFamily="2" charset="77"/>
                <a:ea typeface="+mj-ea"/>
                <a:cs typeface="+mj-cs"/>
              </a:rPr>
              <a:t> </a:t>
            </a:r>
            <a:r>
              <a:rPr lang="it-IT" dirty="0" err="1">
                <a:solidFill>
                  <a:srgbClr val="FF00AE"/>
                </a:solidFill>
                <a:latin typeface="Montserrat" pitchFamily="2" charset="77"/>
                <a:ea typeface="+mj-ea"/>
                <a:cs typeface="+mj-cs"/>
              </a:rPr>
              <a:t>it</a:t>
            </a:r>
            <a:r>
              <a:rPr lang="it-IT" dirty="0">
                <a:solidFill>
                  <a:srgbClr val="FF00AE"/>
                </a:solidFill>
                <a:latin typeface="Montserrat" pitchFamily="2" charset="77"/>
                <a:ea typeface="+mj-ea"/>
                <a:cs typeface="+mj-cs"/>
              </a:rPr>
              <a:t> </a:t>
            </a:r>
            <a:r>
              <a:rPr lang="it-IT" dirty="0" err="1">
                <a:solidFill>
                  <a:srgbClr val="FF00AE"/>
                </a:solidFill>
                <a:latin typeface="Montserrat" pitchFamily="2" charset="77"/>
                <a:ea typeface="+mj-ea"/>
                <a:cs typeface="+mj-cs"/>
              </a:rPr>
              <a:t>all</a:t>
            </a:r>
            <a:r>
              <a:rPr lang="it-IT" dirty="0">
                <a:solidFill>
                  <a:srgbClr val="FF00AE"/>
                </a:solidFill>
                <a:latin typeface="Montserrat" pitchFamily="2" charset="77"/>
                <a:ea typeface="+mj-ea"/>
                <a:cs typeface="+mj-cs"/>
              </a:rPr>
              <a:t> together</a:t>
            </a:r>
            <a:endParaRPr lang="en-US" dirty="0">
              <a:solidFill>
                <a:srgbClr val="FF00AE"/>
              </a:solidFill>
              <a:latin typeface="Montserrat" pitchFamily="2" charset="77"/>
              <a:ea typeface="+mj-ea"/>
              <a:cs typeface="+mj-cs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42F111EE-64CC-4741-8D25-4CFBD21EEF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2973331"/>
              </p:ext>
            </p:extLst>
          </p:nvPr>
        </p:nvGraphicFramePr>
        <p:xfrm>
          <a:off x="592185" y="3973153"/>
          <a:ext cx="9596850" cy="4597334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81804">
                  <a:extLst>
                    <a:ext uri="{9D8B030D-6E8A-4147-A177-3AD203B41FA5}">
                      <a16:colId xmlns:a16="http://schemas.microsoft.com/office/drawing/2014/main" val="3508130389"/>
                    </a:ext>
                  </a:extLst>
                </a:gridCol>
                <a:gridCol w="1873108">
                  <a:extLst>
                    <a:ext uri="{9D8B030D-6E8A-4147-A177-3AD203B41FA5}">
                      <a16:colId xmlns:a16="http://schemas.microsoft.com/office/drawing/2014/main" val="1096103784"/>
                    </a:ext>
                  </a:extLst>
                </a:gridCol>
                <a:gridCol w="1659842">
                  <a:extLst>
                    <a:ext uri="{9D8B030D-6E8A-4147-A177-3AD203B41FA5}">
                      <a16:colId xmlns:a16="http://schemas.microsoft.com/office/drawing/2014/main" val="3556313628"/>
                    </a:ext>
                  </a:extLst>
                </a:gridCol>
                <a:gridCol w="2241048">
                  <a:extLst>
                    <a:ext uri="{9D8B030D-6E8A-4147-A177-3AD203B41FA5}">
                      <a16:colId xmlns:a16="http://schemas.microsoft.com/office/drawing/2014/main" val="3416793913"/>
                    </a:ext>
                  </a:extLst>
                </a:gridCol>
                <a:gridCol w="2241048">
                  <a:extLst>
                    <a:ext uri="{9D8B030D-6E8A-4147-A177-3AD203B41FA5}">
                      <a16:colId xmlns:a16="http://schemas.microsoft.com/office/drawing/2014/main" val="432591811"/>
                    </a:ext>
                  </a:extLst>
                </a:gridCol>
              </a:tblGrid>
              <a:tr h="1106806">
                <a:tc>
                  <a:txBody>
                    <a:bodyPr/>
                    <a:lstStyle/>
                    <a:p>
                      <a:endParaRPr lang="en-US" sz="5400"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 marL="182880" marR="182880" marT="91440" marB="9144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600" b="1" i="0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Fixed out of 4K</a:t>
                      </a:r>
                    </a:p>
                  </a:txBody>
                  <a:tcPr marL="9526" marR="9526" marT="9526" marB="0" anchor="b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600" b="1" i="0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Real out 100%</a:t>
                      </a:r>
                    </a:p>
                  </a:txBody>
                  <a:tcPr marL="9526" marR="9526" marT="9526" marB="0" anchor="b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3600" b="1" i="0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Just the product</a:t>
                      </a:r>
                      <a:endParaRPr lang="en-US" sz="3600" b="1" i="0" u="none" strike="noStrike" dirty="0">
                        <a:solidFill>
                          <a:srgbClr val="FF0000"/>
                        </a:solidFill>
                        <a:effectLst/>
                        <a:latin typeface="+mn-lt"/>
                      </a:endParaRPr>
                    </a:p>
                  </a:txBody>
                  <a:tcPr marL="9526" marR="9526" marT="9526" marB="0" anchor="b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3600" b="1" i="0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CI-95%</a:t>
                      </a:r>
                      <a:endParaRPr lang="en-US" sz="3600" b="1" i="0" u="none" strike="noStrike" dirty="0">
                        <a:solidFill>
                          <a:srgbClr val="FF0000"/>
                        </a:solidFill>
                        <a:effectLst/>
                        <a:latin typeface="+mn-lt"/>
                      </a:endParaRPr>
                    </a:p>
                  </a:txBody>
                  <a:tcPr marL="9526" marR="9526" marT="9526" marB="0" anchor="b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2993373"/>
                  </a:ext>
                </a:extLst>
              </a:tr>
              <a:tr h="872632">
                <a:tc>
                  <a:txBody>
                    <a:bodyPr/>
                    <a:lstStyle/>
                    <a:p>
                      <a:pPr algn="l" fontAlgn="b"/>
                      <a:r>
                        <a:rPr lang="it-IT" sz="3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Claude</a:t>
                      </a:r>
                      <a:endParaRPr lang="en-US" sz="3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6" marR="9526" marT="952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58%</a:t>
                      </a:r>
                    </a:p>
                  </a:txBody>
                  <a:tcPr marL="9526" marR="9526" marT="952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79%</a:t>
                      </a:r>
                    </a:p>
                  </a:txBody>
                  <a:tcPr marL="9526" marR="9526" marT="952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3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46%</a:t>
                      </a:r>
                      <a:endParaRPr lang="en-US" sz="3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6" marR="9526" marT="952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3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36%-56%</a:t>
                      </a:r>
                      <a:endParaRPr lang="en-US" sz="3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6" marR="9526" marT="9526" marB="0" anchor="b"/>
                </a:tc>
                <a:extLst>
                  <a:ext uri="{0D108BD9-81ED-4DB2-BD59-A6C34878D82A}">
                    <a16:rowId xmlns:a16="http://schemas.microsoft.com/office/drawing/2014/main" val="738343452"/>
                  </a:ext>
                </a:extLst>
              </a:tr>
              <a:tr h="872632">
                <a:tc>
                  <a:txBody>
                    <a:bodyPr/>
                    <a:lstStyle/>
                    <a:p>
                      <a:pPr algn="l" fontAlgn="b"/>
                      <a:r>
                        <a:rPr lang="it-IT" sz="3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G</a:t>
                      </a:r>
                      <a:r>
                        <a:rPr lang="en-US" sz="3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PT</a:t>
                      </a:r>
                    </a:p>
                  </a:txBody>
                  <a:tcPr marL="9526" marR="9526" marT="952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83%</a:t>
                      </a:r>
                    </a:p>
                  </a:txBody>
                  <a:tcPr marL="9526" marR="9526" marT="952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67%</a:t>
                      </a:r>
                    </a:p>
                  </a:txBody>
                  <a:tcPr marL="9526" marR="9526" marT="952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3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56%</a:t>
                      </a:r>
                      <a:endParaRPr lang="en-US" sz="3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6" marR="9526" marT="952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3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45%-65%</a:t>
                      </a:r>
                      <a:endParaRPr lang="en-US" sz="3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6" marR="9526" marT="9526" marB="0" anchor="b"/>
                </a:tc>
                <a:extLst>
                  <a:ext uri="{0D108BD9-81ED-4DB2-BD59-A6C34878D82A}">
                    <a16:rowId xmlns:a16="http://schemas.microsoft.com/office/drawing/2014/main" val="608480574"/>
                  </a:ext>
                </a:extLst>
              </a:tr>
              <a:tr h="872632">
                <a:tc>
                  <a:txBody>
                    <a:bodyPr/>
                    <a:lstStyle/>
                    <a:p>
                      <a:pPr algn="l" fontAlgn="b"/>
                      <a:r>
                        <a:rPr lang="en-US" sz="3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Gemini</a:t>
                      </a:r>
                    </a:p>
                  </a:txBody>
                  <a:tcPr marL="9526" marR="9526" marT="952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76%</a:t>
                      </a:r>
                    </a:p>
                  </a:txBody>
                  <a:tcPr marL="9526" marR="9526" marT="952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27%</a:t>
                      </a:r>
                    </a:p>
                  </a:txBody>
                  <a:tcPr marL="9526" marR="9526" marT="952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3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21%</a:t>
                      </a:r>
                      <a:endParaRPr lang="en-US" sz="3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6" marR="9526" marT="952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3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13%-30%</a:t>
                      </a:r>
                      <a:endParaRPr lang="en-US" sz="3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6" marR="9526" marT="9526" marB="0" anchor="b"/>
                </a:tc>
                <a:extLst>
                  <a:ext uri="{0D108BD9-81ED-4DB2-BD59-A6C34878D82A}">
                    <a16:rowId xmlns:a16="http://schemas.microsoft.com/office/drawing/2014/main" val="4160256896"/>
                  </a:ext>
                </a:extLst>
              </a:tr>
              <a:tr h="872632">
                <a:tc>
                  <a:txBody>
                    <a:bodyPr/>
                    <a:lstStyle/>
                    <a:p>
                      <a:pPr algn="l" fontAlgn="b"/>
                      <a:r>
                        <a:rPr lang="en-US" sz="3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LLama</a:t>
                      </a:r>
                      <a:endParaRPr lang="en-US" sz="3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6" marR="9526" marT="952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78%</a:t>
                      </a:r>
                    </a:p>
                  </a:txBody>
                  <a:tcPr marL="9526" marR="9526" marT="952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0%</a:t>
                      </a:r>
                    </a:p>
                  </a:txBody>
                  <a:tcPr marL="9526" marR="9526" marT="952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3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0%</a:t>
                      </a:r>
                      <a:endParaRPr lang="en-US" sz="3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6" marR="9526" marT="952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3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3%-13%</a:t>
                      </a:r>
                      <a:endParaRPr lang="en-US" sz="3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6" marR="9526" marT="9526" marB="0" anchor="b"/>
                </a:tc>
                <a:extLst>
                  <a:ext uri="{0D108BD9-81ED-4DB2-BD59-A6C34878D82A}">
                    <a16:rowId xmlns:a16="http://schemas.microsoft.com/office/drawing/2014/main" val="1074282355"/>
                  </a:ext>
                </a:extLst>
              </a:tr>
            </a:tbl>
          </a:graphicData>
        </a:graphic>
      </p:graphicFrame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D840151-2DBA-449C-8E4B-B66EEB9A2231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53AFF53C-7C45-4890-B0A8-D271D5E0F479}" type="datetime1">
              <a:rPr lang="en-US" smtClean="0"/>
              <a:t>6/15/2025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1A5E1EE-8A2A-433D-931F-0C74C7565D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-GB" smtClean="0"/>
              <a:pPr algn="r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88771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136C17F-15A3-4629-BF2C-A67C305D7F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63612" y="3693654"/>
            <a:ext cx="7898400" cy="5329200"/>
          </a:xfrm>
        </p:spPr>
        <p:txBody>
          <a:bodyPr/>
          <a:lstStyle/>
          <a:p>
            <a:pPr marL="330200" indent="0">
              <a:buNone/>
            </a:pPr>
            <a:r>
              <a:rPr lang="en-US" dirty="0"/>
              <a:t>What people ask</a:t>
            </a:r>
          </a:p>
          <a:p>
            <a:r>
              <a:rPr lang="en-US" dirty="0"/>
              <a:t>Are there false positives in the analyzer tool results and hallucinations in LLM refactoring? </a:t>
            </a:r>
          </a:p>
          <a:p>
            <a:r>
              <a:rPr lang="en-US" dirty="0"/>
              <a:t>…needs deeper investigations about the failure, … why they failed, and how the prompt can be changed …</a:t>
            </a:r>
          </a:p>
          <a:p>
            <a:pPr marL="330200" indent="0">
              <a:buNone/>
            </a:pP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also</a:t>
            </a:r>
            <a:r>
              <a:rPr lang="it-IT" dirty="0"/>
              <a:t> </a:t>
            </a:r>
            <a:r>
              <a:rPr lang="it-IT" dirty="0" err="1"/>
              <a:t>initially</a:t>
            </a:r>
            <a:r>
              <a:rPr lang="it-IT" dirty="0"/>
              <a:t> </a:t>
            </a:r>
            <a:r>
              <a:rPr lang="it-IT" dirty="0" err="1"/>
              <a:t>attributed</a:t>
            </a:r>
            <a:r>
              <a:rPr lang="it-IT" dirty="0"/>
              <a:t> human traits</a:t>
            </a:r>
          </a:p>
          <a:p>
            <a:pPr lvl="1"/>
            <a:r>
              <a:rPr lang="it-IT" dirty="0"/>
              <a:t>«</a:t>
            </a:r>
            <a:r>
              <a:rPr lang="it-IT" dirty="0" err="1"/>
              <a:t>Would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read</a:t>
            </a:r>
            <a:r>
              <a:rPr lang="it-IT" dirty="0"/>
              <a:t> the </a:t>
            </a:r>
            <a:r>
              <a:rPr lang="it-IT" dirty="0" err="1"/>
              <a:t>whole</a:t>
            </a:r>
            <a:r>
              <a:rPr lang="it-IT" dirty="0"/>
              <a:t> context?»</a:t>
            </a:r>
          </a:p>
          <a:p>
            <a:pPr lvl="1"/>
            <a:r>
              <a:rPr lang="it-IT" dirty="0"/>
              <a:t>«</a:t>
            </a:r>
            <a:r>
              <a:rPr lang="it-IT" dirty="0" err="1"/>
              <a:t>Which</a:t>
            </a:r>
            <a:r>
              <a:rPr lang="it-IT" dirty="0"/>
              <a:t> style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considering</a:t>
            </a:r>
            <a:r>
              <a:rPr lang="it-IT" dirty="0"/>
              <a:t> for </a:t>
            </a:r>
            <a:r>
              <a:rPr lang="it-IT" dirty="0" err="1"/>
              <a:t>Helm</a:t>
            </a:r>
            <a:r>
              <a:rPr lang="it-IT" dirty="0"/>
              <a:t> Charts?»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E19D59-5A90-4DDB-8333-65C352DF7025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it-IT" dirty="0"/>
              <a:t>LLM </a:t>
            </a:r>
            <a:r>
              <a:rPr lang="it-IT" dirty="0" err="1"/>
              <a:t>is</a:t>
            </a:r>
            <a:r>
              <a:rPr lang="it-IT" dirty="0"/>
              <a:t> a </a:t>
            </a:r>
            <a:r>
              <a:rPr lang="it-IT" dirty="0" err="1"/>
              <a:t>probabilistic</a:t>
            </a:r>
            <a:r>
              <a:rPr lang="it-IT" dirty="0"/>
              <a:t> </a:t>
            </a:r>
            <a:r>
              <a:rPr lang="it-IT" dirty="0" err="1"/>
              <a:t>summary</a:t>
            </a:r>
            <a:r>
              <a:rPr lang="it-IT" dirty="0"/>
              <a:t> of </a:t>
            </a:r>
            <a:r>
              <a:rPr lang="it-IT" dirty="0" err="1"/>
              <a:t>what</a:t>
            </a:r>
            <a:r>
              <a:rPr lang="it-IT" dirty="0"/>
              <a:t> </a:t>
            </a:r>
            <a:r>
              <a:rPr lang="it-IT" dirty="0" err="1"/>
              <a:t>its</a:t>
            </a:r>
            <a:r>
              <a:rPr lang="it-IT" dirty="0"/>
              <a:t> </a:t>
            </a:r>
            <a:r>
              <a:rPr lang="it-IT" dirty="0" err="1"/>
              <a:t>owner</a:t>
            </a:r>
            <a:r>
              <a:rPr lang="it-IT" dirty="0"/>
              <a:t> </a:t>
            </a:r>
            <a:r>
              <a:rPr lang="it-IT" dirty="0" err="1"/>
              <a:t>found</a:t>
            </a:r>
            <a:r>
              <a:rPr lang="it-IT" dirty="0"/>
              <a:t> on the internet!</a:t>
            </a:r>
          </a:p>
          <a:p>
            <a:r>
              <a:rPr lang="it-IT" dirty="0"/>
              <a:t>Right frame of mind</a:t>
            </a:r>
          </a:p>
          <a:p>
            <a:pPr lvl="1"/>
            <a:r>
              <a:rPr lang="it-IT" dirty="0"/>
              <a:t>«Are </a:t>
            </a:r>
            <a:r>
              <a:rPr lang="it-IT" dirty="0" err="1"/>
              <a:t>there</a:t>
            </a:r>
            <a:r>
              <a:rPr lang="it-IT" dirty="0"/>
              <a:t> </a:t>
            </a:r>
            <a:r>
              <a:rPr lang="it-IT" dirty="0" err="1"/>
              <a:t>enough</a:t>
            </a:r>
            <a:r>
              <a:rPr lang="it-IT" dirty="0"/>
              <a:t> </a:t>
            </a:r>
            <a:r>
              <a:rPr lang="it-IT" dirty="0" err="1"/>
              <a:t>examples</a:t>
            </a:r>
            <a:r>
              <a:rPr lang="it-IT" dirty="0"/>
              <a:t> on the internet with the </a:t>
            </a:r>
            <a:r>
              <a:rPr lang="it-IT" dirty="0" err="1"/>
              <a:t>fix</a:t>
            </a:r>
            <a:r>
              <a:rPr lang="it-IT" dirty="0"/>
              <a:t> and the context?»</a:t>
            </a:r>
          </a:p>
          <a:p>
            <a:pPr lvl="1"/>
            <a:r>
              <a:rPr lang="it-IT" dirty="0"/>
              <a:t>«</a:t>
            </a:r>
            <a:r>
              <a:rPr lang="it-IT" dirty="0" err="1"/>
              <a:t>Which</a:t>
            </a:r>
            <a:r>
              <a:rPr lang="it-IT" dirty="0"/>
              <a:t> HELM charts are </a:t>
            </a:r>
            <a:r>
              <a:rPr lang="it-IT" dirty="0" err="1"/>
              <a:t>used</a:t>
            </a:r>
            <a:r>
              <a:rPr lang="it-IT" dirty="0"/>
              <a:t> in the </a:t>
            </a:r>
            <a:r>
              <a:rPr lang="it-IT" dirty="0" err="1"/>
              <a:t>LLM’s</a:t>
            </a:r>
            <a:r>
              <a:rPr lang="it-IT" dirty="0"/>
              <a:t> </a:t>
            </a:r>
            <a:r>
              <a:rPr lang="it-IT" dirty="0" err="1"/>
              <a:t>owner</a:t>
            </a:r>
            <a:r>
              <a:rPr lang="it-IT" dirty="0"/>
              <a:t> </a:t>
            </a:r>
            <a:r>
              <a:rPr lang="it-IT" dirty="0" err="1"/>
              <a:t>IaC</a:t>
            </a:r>
            <a:r>
              <a:rPr lang="it-IT" dirty="0"/>
              <a:t> repositories?»</a:t>
            </a:r>
          </a:p>
          <a:p>
            <a:r>
              <a:rPr lang="it-IT" dirty="0" err="1"/>
              <a:t>Why</a:t>
            </a:r>
            <a:r>
              <a:rPr lang="it-IT" dirty="0"/>
              <a:t> LLM </a:t>
            </a:r>
            <a:r>
              <a:rPr lang="it-IT" dirty="0" err="1"/>
              <a:t>failed</a:t>
            </a:r>
            <a:r>
              <a:rPr lang="it-IT" dirty="0"/>
              <a:t>?</a:t>
            </a:r>
          </a:p>
          <a:p>
            <a:pPr lvl="1"/>
            <a:r>
              <a:rPr lang="it-IT" dirty="0"/>
              <a:t>«</a:t>
            </a:r>
            <a:r>
              <a:rPr lang="it-IT" dirty="0" err="1"/>
              <a:t>There</a:t>
            </a:r>
            <a:r>
              <a:rPr lang="it-IT" dirty="0"/>
              <a:t> are </a:t>
            </a:r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enough</a:t>
            </a:r>
            <a:r>
              <a:rPr lang="it-IT" dirty="0"/>
              <a:t> </a:t>
            </a:r>
            <a:r>
              <a:rPr lang="it-IT" dirty="0" err="1"/>
              <a:t>good</a:t>
            </a:r>
            <a:r>
              <a:rPr lang="it-IT" dirty="0"/>
              <a:t> </a:t>
            </a:r>
            <a:r>
              <a:rPr lang="it-IT" dirty="0" err="1"/>
              <a:t>examples</a:t>
            </a:r>
            <a:r>
              <a:rPr lang="it-IT" dirty="0"/>
              <a:t> selected by the words in the prompt.» </a:t>
            </a:r>
            <a:r>
              <a:rPr lang="it-IT" dirty="0">
                <a:sym typeface="Wingdings" panose="05000000000000000000" pitchFamily="2" charset="2"/>
              </a:rPr>
              <a:t> </a:t>
            </a:r>
            <a:r>
              <a:rPr lang="it-IT" dirty="0" err="1">
                <a:sym typeface="Wingdings" panose="05000000000000000000" pitchFamily="2" charset="2"/>
              </a:rPr>
              <a:t>that’s</a:t>
            </a:r>
            <a:r>
              <a:rPr lang="it-IT" dirty="0">
                <a:sym typeface="Wingdings" panose="05000000000000000000" pitchFamily="2" charset="2"/>
              </a:rPr>
              <a:t> </a:t>
            </a:r>
            <a:r>
              <a:rPr lang="it-IT" dirty="0" err="1">
                <a:sym typeface="Wingdings" panose="05000000000000000000" pitchFamily="2" charset="2"/>
              </a:rPr>
              <a:t>it</a:t>
            </a:r>
            <a:r>
              <a:rPr lang="it-IT" dirty="0">
                <a:sym typeface="Wingdings" panose="05000000000000000000" pitchFamily="2" charset="2"/>
              </a:rPr>
              <a:t> kid, </a:t>
            </a:r>
            <a:r>
              <a:rPr lang="it-IT" dirty="0" err="1">
                <a:sym typeface="Wingdings" panose="05000000000000000000" pitchFamily="2" charset="2"/>
              </a:rPr>
              <a:t>give</a:t>
            </a:r>
            <a:r>
              <a:rPr lang="it-IT" dirty="0">
                <a:sym typeface="Wingdings" panose="05000000000000000000" pitchFamily="2" charset="2"/>
              </a:rPr>
              <a:t> reality a break</a:t>
            </a:r>
          </a:p>
          <a:p>
            <a:pPr lvl="1"/>
            <a:r>
              <a:rPr lang="it-IT" dirty="0">
                <a:sym typeface="Wingdings" panose="05000000000000000000" pitchFamily="2" charset="2"/>
              </a:rPr>
              <a:t>Do </a:t>
            </a:r>
            <a:r>
              <a:rPr lang="it-IT" dirty="0" err="1">
                <a:sym typeface="Wingdings" panose="05000000000000000000" pitchFamily="2" charset="2"/>
              </a:rPr>
              <a:t>you</a:t>
            </a:r>
            <a:r>
              <a:rPr lang="it-IT" dirty="0">
                <a:sym typeface="Wingdings" panose="05000000000000000000" pitchFamily="2" charset="2"/>
              </a:rPr>
              <a:t> remember Google </a:t>
            </a:r>
            <a:r>
              <a:rPr lang="it-IT" dirty="0" err="1">
                <a:sym typeface="Wingdings" panose="05000000000000000000" pitchFamily="2" charset="2"/>
              </a:rPr>
              <a:t>returning</a:t>
            </a:r>
            <a:r>
              <a:rPr lang="it-IT" dirty="0">
                <a:sym typeface="Wingdings" panose="05000000000000000000" pitchFamily="2" charset="2"/>
              </a:rPr>
              <a:t> </a:t>
            </a:r>
            <a:r>
              <a:rPr lang="it-IT" dirty="0" err="1">
                <a:sym typeface="Wingdings" panose="05000000000000000000" pitchFamily="2" charset="2"/>
              </a:rPr>
              <a:t>black</a:t>
            </a:r>
            <a:r>
              <a:rPr lang="it-IT" dirty="0">
                <a:sym typeface="Wingdings" panose="05000000000000000000" pitchFamily="2" charset="2"/>
              </a:rPr>
              <a:t> </a:t>
            </a:r>
            <a:r>
              <a:rPr lang="it-IT" dirty="0" err="1">
                <a:sym typeface="Wingdings" panose="05000000000000000000" pitchFamily="2" charset="2"/>
              </a:rPr>
              <a:t>people</a:t>
            </a:r>
            <a:r>
              <a:rPr lang="it-IT" dirty="0">
                <a:sym typeface="Wingdings" panose="05000000000000000000" pitchFamily="2" charset="2"/>
              </a:rPr>
              <a:t> </a:t>
            </a:r>
            <a:r>
              <a:rPr lang="it-IT" dirty="0" err="1">
                <a:sym typeface="Wingdings" panose="05000000000000000000" pitchFamily="2" charset="2"/>
              </a:rPr>
              <a:t>photos</a:t>
            </a:r>
            <a:r>
              <a:rPr lang="it-IT" dirty="0">
                <a:sym typeface="Wingdings" panose="05000000000000000000" pitchFamily="2" charset="2"/>
              </a:rPr>
              <a:t> </a:t>
            </a:r>
            <a:r>
              <a:rPr lang="it-IT" dirty="0" err="1">
                <a:sym typeface="Wingdings" panose="05000000000000000000" pitchFamily="2" charset="2"/>
              </a:rPr>
              <a:t>when</a:t>
            </a:r>
            <a:r>
              <a:rPr lang="it-IT" dirty="0">
                <a:sym typeface="Wingdings" panose="05000000000000000000" pitchFamily="2" charset="2"/>
              </a:rPr>
              <a:t> </a:t>
            </a:r>
            <a:r>
              <a:rPr lang="it-IT" dirty="0" err="1">
                <a:sym typeface="Wingdings" panose="05000000000000000000" pitchFamily="2" charset="2"/>
              </a:rPr>
              <a:t>asked</a:t>
            </a:r>
            <a:r>
              <a:rPr lang="it-IT" dirty="0">
                <a:sym typeface="Wingdings" panose="05000000000000000000" pitchFamily="2" charset="2"/>
              </a:rPr>
              <a:t> for </a:t>
            </a:r>
            <a:r>
              <a:rPr lang="it-IT" dirty="0" err="1">
                <a:sym typeface="Wingdings" panose="05000000000000000000" pitchFamily="2" charset="2"/>
              </a:rPr>
              <a:t>gorillas</a:t>
            </a:r>
            <a:r>
              <a:rPr lang="it-IT" dirty="0">
                <a:sym typeface="Wingdings" panose="05000000000000000000" pitchFamily="2" charset="2"/>
              </a:rPr>
              <a:t>? </a:t>
            </a:r>
            <a:r>
              <a:rPr lang="it-IT" dirty="0" err="1">
                <a:sym typeface="Wingdings" panose="05000000000000000000" pitchFamily="2" charset="2"/>
              </a:rPr>
              <a:t>Same</a:t>
            </a:r>
            <a:r>
              <a:rPr lang="it-IT" dirty="0">
                <a:sym typeface="Wingdings" panose="05000000000000000000" pitchFamily="2" charset="2"/>
              </a:rPr>
              <a:t> </a:t>
            </a:r>
            <a:r>
              <a:rPr lang="it-IT" dirty="0" err="1">
                <a:sym typeface="Wingdings" panose="05000000000000000000" pitchFamily="2" charset="2"/>
              </a:rPr>
              <a:t>here</a:t>
            </a:r>
            <a:r>
              <a:rPr lang="it-IT" dirty="0">
                <a:sym typeface="Wingdings" panose="05000000000000000000" pitchFamily="2" charset="2"/>
              </a:rPr>
              <a:t>.</a:t>
            </a:r>
            <a:endParaRPr lang="it-IT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2D5776-0939-4B7B-AD83-1C6C92AB9543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it-IT" dirty="0" err="1">
                <a:solidFill>
                  <a:srgbClr val="FF0000"/>
                </a:solidFill>
              </a:rPr>
              <a:t>What</a:t>
            </a:r>
            <a:r>
              <a:rPr lang="it-IT" dirty="0">
                <a:solidFill>
                  <a:srgbClr val="FF0000"/>
                </a:solidFill>
              </a:rPr>
              <a:t> </a:t>
            </a:r>
            <a:r>
              <a:rPr lang="it-IT" dirty="0" err="1">
                <a:solidFill>
                  <a:srgbClr val="FF0000"/>
                </a:solidFill>
              </a:rPr>
              <a:t>people</a:t>
            </a:r>
            <a:r>
              <a:rPr lang="it-IT" dirty="0">
                <a:solidFill>
                  <a:srgbClr val="FF0000"/>
                </a:solidFill>
              </a:rPr>
              <a:t> always </a:t>
            </a:r>
            <a:r>
              <a:rPr lang="it-IT" dirty="0" err="1">
                <a:solidFill>
                  <a:srgbClr val="FF0000"/>
                </a:solidFill>
              </a:rPr>
              <a:t>ask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FBFA6C0-3CB7-4A6B-84E7-85A761366BE0}"/>
              </a:ext>
            </a:extLst>
          </p:cNvPr>
          <p:cNvSpPr>
            <a:spLocks noGrp="1"/>
          </p:cNvSpPr>
          <p:nvPr>
            <p:ph type="body" idx="4"/>
          </p:nvPr>
        </p:nvSpPr>
        <p:spPr/>
        <p:txBody>
          <a:bodyPr/>
          <a:lstStyle/>
          <a:p>
            <a:r>
              <a:rPr lang="it-IT" dirty="0" err="1">
                <a:solidFill>
                  <a:srgbClr val="FF0000"/>
                </a:solidFill>
              </a:rPr>
              <a:t>is</a:t>
            </a:r>
            <a:r>
              <a:rPr lang="it-IT" dirty="0">
                <a:solidFill>
                  <a:srgbClr val="FF0000"/>
                </a:solidFill>
              </a:rPr>
              <a:t> ALWAYS the </a:t>
            </a:r>
            <a:r>
              <a:rPr lang="it-IT" dirty="0" err="1">
                <a:solidFill>
                  <a:srgbClr val="FF0000"/>
                </a:solidFill>
              </a:rPr>
              <a:t>wrong</a:t>
            </a:r>
            <a:r>
              <a:rPr lang="it-IT" dirty="0">
                <a:solidFill>
                  <a:srgbClr val="FF0000"/>
                </a:solidFill>
              </a:rPr>
              <a:t> point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0FE2A0CB-4799-4C1B-83BE-F12DE4C928AE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899252" y="715858"/>
            <a:ext cx="8244600" cy="3918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B8529A3B-D73F-4735-AD02-7A9C60F7D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ct val="0"/>
              </a:spcBef>
            </a:pPr>
            <a:r>
              <a:rPr lang="it-IT" dirty="0">
                <a:solidFill>
                  <a:srgbClr val="FF00AE"/>
                </a:solidFill>
                <a:latin typeface="Montserrat" pitchFamily="2" charset="77"/>
                <a:ea typeface="+mj-ea"/>
                <a:cs typeface="+mj-cs"/>
              </a:rPr>
              <a:t>Prompt Engineering </a:t>
            </a:r>
            <a:r>
              <a:rPr lang="it-IT" dirty="0" err="1">
                <a:solidFill>
                  <a:srgbClr val="FF00AE"/>
                </a:solidFill>
                <a:latin typeface="Montserrat" pitchFamily="2" charset="77"/>
                <a:ea typeface="+mj-ea"/>
                <a:cs typeface="+mj-cs"/>
              </a:rPr>
              <a:t>is</a:t>
            </a:r>
            <a:r>
              <a:rPr lang="it-IT" dirty="0">
                <a:solidFill>
                  <a:srgbClr val="FF00AE"/>
                </a:solidFill>
                <a:latin typeface="Montserrat" pitchFamily="2" charset="77"/>
                <a:ea typeface="+mj-ea"/>
                <a:cs typeface="+mj-cs"/>
              </a:rPr>
              <a:t> the </a:t>
            </a:r>
            <a:r>
              <a:rPr lang="it-IT" dirty="0" err="1">
                <a:solidFill>
                  <a:srgbClr val="FF00AE"/>
                </a:solidFill>
                <a:latin typeface="Montserrat" pitchFamily="2" charset="77"/>
                <a:ea typeface="+mj-ea"/>
                <a:cs typeface="+mj-cs"/>
              </a:rPr>
              <a:t>wrong</a:t>
            </a:r>
            <a:r>
              <a:rPr lang="it-IT" dirty="0">
                <a:solidFill>
                  <a:srgbClr val="FF00AE"/>
                </a:solidFill>
                <a:latin typeface="Montserrat" pitchFamily="2" charset="77"/>
                <a:ea typeface="+mj-ea"/>
                <a:cs typeface="+mj-cs"/>
              </a:rPr>
              <a:t> goal…</a:t>
            </a:r>
            <a:endParaRPr lang="en-US" dirty="0">
              <a:solidFill>
                <a:srgbClr val="FF00AE"/>
              </a:solidFill>
              <a:latin typeface="Montserrat" pitchFamily="2" charset="77"/>
              <a:ea typeface="+mj-ea"/>
              <a:cs typeface="+mj-cs"/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C528CFF-A5E0-47F1-A5E3-54926027F71D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C508B149-7761-4D2A-AB29-EA15AB1522C2}" type="datetime1">
              <a:rPr lang="en-US" smtClean="0"/>
              <a:t>6/15/2025</a:t>
            </a:fld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490CEE0-8A30-460B-A171-43769C6C6E8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-GB" smtClean="0"/>
              <a:pPr algn="r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42436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810817F-8D3B-477D-A125-E950FC2D67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Security </a:t>
            </a:r>
            <a:r>
              <a:rPr lang="it-IT" dirty="0" err="1"/>
              <a:t>misconfigurations</a:t>
            </a:r>
            <a:r>
              <a:rPr lang="it-IT" dirty="0"/>
              <a:t> are a </a:t>
            </a:r>
            <a:r>
              <a:rPr lang="it-IT" dirty="0" err="1"/>
              <a:t>lot</a:t>
            </a:r>
            <a:endParaRPr lang="it-IT" dirty="0"/>
          </a:p>
          <a:p>
            <a:r>
              <a:rPr lang="it-IT" dirty="0" err="1"/>
              <a:t>But</a:t>
            </a:r>
            <a:r>
              <a:rPr lang="it-IT" dirty="0"/>
              <a:t> </a:t>
            </a:r>
            <a:r>
              <a:rPr lang="it-IT" dirty="0" err="1"/>
              <a:t>they</a:t>
            </a:r>
            <a:r>
              <a:rPr lang="it-IT" dirty="0"/>
              <a:t> are </a:t>
            </a:r>
            <a:r>
              <a:rPr lang="it-IT" dirty="0" err="1"/>
              <a:t>not</a:t>
            </a:r>
            <a:r>
              <a:rPr lang="it-IT" dirty="0"/>
              <a:t> always </a:t>
            </a:r>
            <a:r>
              <a:rPr lang="it-IT" dirty="0" err="1"/>
              <a:t>misconfigurations</a:t>
            </a:r>
            <a:r>
              <a:rPr lang="it-IT" dirty="0"/>
              <a:t> </a:t>
            </a:r>
            <a:r>
              <a:rPr lang="it-IT" dirty="0">
                <a:sym typeface="Wingdings" panose="05000000000000000000" pitchFamily="2" charset="2"/>
              </a:rPr>
              <a:t> </a:t>
            </a:r>
            <a:r>
              <a:rPr lang="it-IT" dirty="0" err="1">
                <a:sym typeface="Wingdings" panose="05000000000000000000" pitchFamily="2" charset="2"/>
              </a:rPr>
              <a:t>you</a:t>
            </a:r>
            <a:r>
              <a:rPr lang="it-IT" dirty="0">
                <a:sym typeface="Wingdings" panose="05000000000000000000" pitchFamily="2" charset="2"/>
              </a:rPr>
              <a:t> </a:t>
            </a:r>
            <a:r>
              <a:rPr lang="it-IT" dirty="0" err="1">
                <a:sym typeface="Wingdings" panose="05000000000000000000" pitchFamily="2" charset="2"/>
              </a:rPr>
              <a:t>might</a:t>
            </a:r>
            <a:r>
              <a:rPr lang="it-IT" dirty="0">
                <a:sym typeface="Wingdings" panose="05000000000000000000" pitchFamily="2" charset="2"/>
              </a:rPr>
              <a:t> need security </a:t>
            </a:r>
            <a:r>
              <a:rPr lang="it-IT" dirty="0" err="1">
                <a:sym typeface="Wingdings" panose="05000000000000000000" pitchFamily="2" charset="2"/>
              </a:rPr>
              <a:t>privileges</a:t>
            </a:r>
            <a:endParaRPr lang="it-IT" dirty="0">
              <a:sym typeface="Wingdings" panose="05000000000000000000" pitchFamily="2" charset="2"/>
            </a:endParaRPr>
          </a:p>
          <a:p>
            <a:r>
              <a:rPr lang="it-IT" dirty="0"/>
              <a:t>LLM are </a:t>
            </a:r>
            <a:r>
              <a:rPr lang="it-IT" dirty="0" err="1"/>
              <a:t>good</a:t>
            </a:r>
            <a:r>
              <a:rPr lang="it-IT" dirty="0"/>
              <a:t> to </a:t>
            </a:r>
            <a:r>
              <a:rPr lang="it-IT" dirty="0" err="1"/>
              <a:t>suggest</a:t>
            </a:r>
            <a:r>
              <a:rPr lang="it-IT" dirty="0"/>
              <a:t> </a:t>
            </a:r>
            <a:r>
              <a:rPr lang="it-IT"/>
              <a:t>developers potential </a:t>
            </a:r>
            <a:r>
              <a:rPr lang="it-IT" dirty="0" err="1"/>
              <a:t>fixes</a:t>
            </a:r>
            <a:r>
              <a:rPr lang="it-IT" dirty="0"/>
              <a:t> </a:t>
            </a:r>
          </a:p>
          <a:p>
            <a:r>
              <a:rPr lang="it-IT" dirty="0" err="1"/>
              <a:t>But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need a human to review </a:t>
            </a:r>
            <a:r>
              <a:rPr lang="it-IT" dirty="0" err="1"/>
              <a:t>fixes</a:t>
            </a:r>
            <a:r>
              <a:rPr lang="it-IT" dirty="0"/>
              <a:t> </a:t>
            </a:r>
            <a:r>
              <a:rPr lang="it-IT" dirty="0" err="1"/>
              <a:t>before</a:t>
            </a:r>
            <a:r>
              <a:rPr lang="it-IT" dirty="0"/>
              <a:t> </a:t>
            </a:r>
            <a:r>
              <a:rPr lang="it-IT" dirty="0" err="1"/>
              <a:t>deploying</a:t>
            </a:r>
            <a:r>
              <a:rPr lang="it-IT" dirty="0"/>
              <a:t> </a:t>
            </a:r>
            <a:r>
              <a:rPr lang="it-IT" dirty="0" err="1"/>
              <a:t>it</a:t>
            </a:r>
            <a:endParaRPr lang="it-IT" dirty="0"/>
          </a:p>
          <a:p>
            <a:pPr lvl="1"/>
            <a:r>
              <a:rPr lang="it-IT" dirty="0">
                <a:sym typeface="Wingdings" panose="05000000000000000000" pitchFamily="2" charset="2"/>
              </a:rPr>
              <a:t>in the best case </a:t>
            </a:r>
            <a:r>
              <a:rPr lang="it-IT" dirty="0" err="1">
                <a:sym typeface="Wingdings" panose="05000000000000000000" pitchFamily="2" charset="2"/>
              </a:rPr>
              <a:t>we</a:t>
            </a:r>
            <a:r>
              <a:rPr lang="it-IT" dirty="0">
                <a:sym typeface="Wingdings" panose="05000000000000000000" pitchFamily="2" charset="2"/>
              </a:rPr>
              <a:t> </a:t>
            </a:r>
            <a:r>
              <a:rPr lang="it-IT" dirty="0" err="1">
                <a:sym typeface="Wingdings" panose="05000000000000000000" pitchFamily="2" charset="2"/>
              </a:rPr>
              <a:t>have</a:t>
            </a:r>
            <a:r>
              <a:rPr lang="it-IT" dirty="0">
                <a:sym typeface="Wingdings" panose="05000000000000000000" pitchFamily="2" charset="2"/>
              </a:rPr>
              <a:t> </a:t>
            </a:r>
            <a:r>
              <a:rPr lang="it-IT" dirty="0" err="1">
                <a:sym typeface="Wingdings" panose="05000000000000000000" pitchFamily="2" charset="2"/>
              </a:rPr>
              <a:t>at</a:t>
            </a:r>
            <a:r>
              <a:rPr lang="it-IT" dirty="0">
                <a:sym typeface="Wingdings" panose="05000000000000000000" pitchFamily="2" charset="2"/>
              </a:rPr>
              <a:t> </a:t>
            </a:r>
            <a:r>
              <a:rPr lang="it-IT" dirty="0" err="1">
                <a:sym typeface="Wingdings" panose="05000000000000000000" pitchFamily="2" charset="2"/>
              </a:rPr>
              <a:t>most</a:t>
            </a:r>
            <a:r>
              <a:rPr lang="it-IT" dirty="0">
                <a:sym typeface="Wingdings" panose="05000000000000000000" pitchFamily="2" charset="2"/>
              </a:rPr>
              <a:t> 65% </a:t>
            </a:r>
            <a:r>
              <a:rPr lang="it-IT" dirty="0" err="1">
                <a:sym typeface="Wingdings" panose="05000000000000000000" pitchFamily="2" charset="2"/>
              </a:rPr>
              <a:t>that</a:t>
            </a:r>
            <a:r>
              <a:rPr lang="it-IT" dirty="0">
                <a:sym typeface="Wingdings" panose="05000000000000000000" pitchFamily="2" charset="2"/>
              </a:rPr>
              <a:t> are </a:t>
            </a:r>
            <a:r>
              <a:rPr lang="it-IT" dirty="0" err="1">
                <a:sym typeface="Wingdings" panose="05000000000000000000" pitchFamily="2" charset="2"/>
              </a:rPr>
              <a:t>fixed</a:t>
            </a:r>
            <a:r>
              <a:rPr lang="it-IT" dirty="0">
                <a:sym typeface="Wingdings" panose="05000000000000000000" pitchFamily="2" charset="2"/>
              </a:rPr>
              <a:t> </a:t>
            </a:r>
            <a:r>
              <a:rPr lang="it-IT" dirty="0" err="1">
                <a:sym typeface="Wingdings" panose="05000000000000000000" pitchFamily="2" charset="2"/>
              </a:rPr>
              <a:t>but</a:t>
            </a:r>
            <a:r>
              <a:rPr lang="it-IT" dirty="0">
                <a:sym typeface="Wingdings" panose="05000000000000000000" pitchFamily="2" charset="2"/>
              </a:rPr>
              <a:t> can go down to </a:t>
            </a:r>
            <a:r>
              <a:rPr lang="it-IT" dirty="0" err="1">
                <a:sym typeface="Wingdings" panose="05000000000000000000" pitchFamily="2" charset="2"/>
              </a:rPr>
              <a:t>few</a:t>
            </a:r>
            <a:r>
              <a:rPr lang="it-IT" dirty="0">
                <a:sym typeface="Wingdings" panose="05000000000000000000" pitchFamily="2" charset="2"/>
              </a:rPr>
              <a:t> %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FE63A5-C8BA-4C13-A28C-37E1A591B5E2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it-IT" dirty="0"/>
              <a:t>Do </a:t>
            </a:r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run</a:t>
            </a:r>
            <a:r>
              <a:rPr lang="it-IT" dirty="0"/>
              <a:t> a pipeline and </a:t>
            </a:r>
            <a:r>
              <a:rPr lang="it-IT" dirty="0" err="1"/>
              <a:t>brag</a:t>
            </a:r>
            <a:r>
              <a:rPr lang="it-IT" dirty="0"/>
              <a:t> </a:t>
            </a:r>
            <a:r>
              <a:rPr lang="it-IT" dirty="0" err="1"/>
              <a:t>about</a:t>
            </a:r>
            <a:r>
              <a:rPr lang="it-IT" dirty="0"/>
              <a:t> the results </a:t>
            </a:r>
            <a:r>
              <a:rPr lang="it-IT" dirty="0">
                <a:sym typeface="Wingdings" panose="05000000000000000000" pitchFamily="2" charset="2"/>
              </a:rPr>
              <a:t> including «</a:t>
            </a:r>
            <a:r>
              <a:rPr lang="it-IT" dirty="0" err="1">
                <a:sym typeface="Wingdings" panose="05000000000000000000" pitchFamily="2" charset="2"/>
              </a:rPr>
              <a:t>implications</a:t>
            </a:r>
            <a:r>
              <a:rPr lang="it-IT" dirty="0">
                <a:sym typeface="Wingdings" panose="05000000000000000000" pitchFamily="2" charset="2"/>
              </a:rPr>
              <a:t> for developers»</a:t>
            </a:r>
            <a:endParaRPr lang="it-IT" dirty="0"/>
          </a:p>
          <a:p>
            <a:r>
              <a:rPr lang="it-IT" dirty="0"/>
              <a:t>Check results for breaking changes</a:t>
            </a:r>
          </a:p>
          <a:p>
            <a:r>
              <a:rPr lang="it-IT" dirty="0"/>
              <a:t>Check results for </a:t>
            </a:r>
            <a:r>
              <a:rPr lang="it-IT" dirty="0" err="1"/>
              <a:t>true</a:t>
            </a:r>
            <a:r>
              <a:rPr lang="it-IT" dirty="0"/>
              <a:t> correctness</a:t>
            </a:r>
          </a:p>
          <a:p>
            <a:r>
              <a:rPr lang="it-IT" dirty="0"/>
              <a:t>So the </a:t>
            </a:r>
            <a:r>
              <a:rPr lang="it-IT" dirty="0" err="1"/>
              <a:t>final</a:t>
            </a:r>
            <a:r>
              <a:rPr lang="it-IT" dirty="0"/>
              <a:t> result </a:t>
            </a:r>
            <a:r>
              <a:rPr lang="it-IT" dirty="0" err="1"/>
              <a:t>should</a:t>
            </a:r>
            <a:r>
              <a:rPr lang="it-IT" dirty="0"/>
              <a:t> </a:t>
            </a:r>
            <a:r>
              <a:rPr lang="it-IT" dirty="0" err="1"/>
              <a:t>never</a:t>
            </a:r>
            <a:r>
              <a:rPr lang="it-IT" dirty="0"/>
              <a:t> be</a:t>
            </a:r>
            <a:endParaRPr lang="en-US" dirty="0"/>
          </a:p>
          <a:p>
            <a:pPr lvl="1"/>
            <a:r>
              <a:rPr lang="en-US" dirty="0"/>
              <a:t>we run our pipeline on 4K YAML files and 83% </a:t>
            </a:r>
            <a:r>
              <a:rPr lang="en-US" dirty="0" err="1"/>
              <a:t>cand</a:t>
            </a:r>
            <a:r>
              <a:rPr lang="en-US" dirty="0"/>
              <a:t> be automatically fixed by LLMs</a:t>
            </a:r>
          </a:p>
          <a:p>
            <a:r>
              <a:rPr lang="it-IT" dirty="0"/>
              <a:t>B</a:t>
            </a:r>
            <a:r>
              <a:rPr lang="en-US" dirty="0" err="1"/>
              <a:t>ut</a:t>
            </a:r>
            <a:r>
              <a:rPr lang="en-US" dirty="0"/>
              <a:t>: between x% and y% could be potentially fixed</a:t>
            </a:r>
            <a:endParaRPr lang="it-IT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3CF610-A430-4B88-8F1E-EEDC0B64AA39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it-IT" dirty="0">
                <a:solidFill>
                  <a:srgbClr val="FF0000"/>
                </a:solidFill>
              </a:rPr>
              <a:t>Object Level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67EB25-84FE-46A1-A9C2-AE2D74969A8A}"/>
              </a:ext>
            </a:extLst>
          </p:cNvPr>
          <p:cNvSpPr>
            <a:spLocks noGrp="1"/>
          </p:cNvSpPr>
          <p:nvPr>
            <p:ph type="body" idx="4"/>
          </p:nvPr>
        </p:nvSpPr>
        <p:spPr/>
        <p:txBody>
          <a:bodyPr/>
          <a:lstStyle/>
          <a:p>
            <a:r>
              <a:rPr lang="it-IT" dirty="0">
                <a:solidFill>
                  <a:srgbClr val="FF0000"/>
                </a:solidFill>
              </a:rPr>
              <a:t>Meta-level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02E0522-A2EE-478C-BEC3-4ED717A2F41E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899252" y="715858"/>
            <a:ext cx="8244600" cy="3918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CD6987BC-76A3-4E2A-B6B2-C0588F86E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ct val="0"/>
              </a:spcBef>
            </a:pPr>
            <a:r>
              <a:rPr lang="it-IT" dirty="0">
                <a:solidFill>
                  <a:srgbClr val="FF00AE"/>
                </a:solidFill>
                <a:latin typeface="Montserrat" pitchFamily="2" charset="77"/>
                <a:ea typeface="+mj-ea"/>
                <a:cs typeface="+mj-cs"/>
              </a:rPr>
              <a:t>Time to take </a:t>
            </a:r>
            <a:r>
              <a:rPr lang="it-IT" dirty="0" err="1">
                <a:solidFill>
                  <a:srgbClr val="FF00AE"/>
                </a:solidFill>
                <a:latin typeface="Montserrat" pitchFamily="2" charset="77"/>
                <a:ea typeface="+mj-ea"/>
                <a:cs typeface="+mj-cs"/>
              </a:rPr>
              <a:t>away</a:t>
            </a:r>
            <a:r>
              <a:rPr lang="it-IT" dirty="0">
                <a:solidFill>
                  <a:srgbClr val="FF00AE"/>
                </a:solidFill>
                <a:latin typeface="Montserrat" pitchFamily="2" charset="77"/>
                <a:ea typeface="+mj-ea"/>
                <a:cs typeface="+mj-cs"/>
              </a:rPr>
              <a:t> something</a:t>
            </a:r>
            <a:endParaRPr lang="en-US" dirty="0">
              <a:solidFill>
                <a:srgbClr val="FF00AE"/>
              </a:solidFill>
              <a:latin typeface="Montserrat" pitchFamily="2" charset="77"/>
              <a:ea typeface="+mj-ea"/>
              <a:cs typeface="+mj-cs"/>
            </a:endParaRP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B6718BEE-6B4B-4EDF-A333-2F47F8D35460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A0522CC5-0550-4456-B31B-A2D77DF1B983}" type="datetime1">
              <a:rPr lang="en-US" smtClean="0"/>
              <a:t>6/15/2025</a:t>
            </a:fld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34C96EE-7C59-49A0-9527-1BCC0944C3B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-GB" smtClean="0"/>
              <a:pPr algn="r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52143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AB303C4-096C-4BC9-BD04-6B36067910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1FE0BFE-4935-4CBA-8BB5-ECA852B780B7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F1711B92-4F37-4037-BB52-5B2FB566C1E9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7ECC3CF2-B5FD-4318-A753-5E5BBFA90F44}"/>
              </a:ext>
            </a:extLst>
          </p:cNvPr>
          <p:cNvSpPr>
            <a:spLocks noGrp="1"/>
          </p:cNvSpPr>
          <p:nvPr>
            <p:ph type="body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76" name="Google Shape;376;p46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spcBef>
                <a:spcPct val="0"/>
              </a:spcBef>
            </a:pPr>
            <a:r>
              <a:rPr lang="en-GB" dirty="0">
                <a:solidFill>
                  <a:srgbClr val="FF00AE"/>
                </a:solidFill>
                <a:latin typeface="Montserrat" pitchFamily="2" charset="77"/>
                <a:ea typeface="+mj-ea"/>
                <a:cs typeface="+mj-cs"/>
                <a:sym typeface="Lora"/>
              </a:rPr>
              <a:t>Examples of Misconfigurations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2ECC6FE9-62F2-4C73-9108-98EACC8E0467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3D8FAD1D-7747-446B-9A8C-C0B462832E7F}" type="datetime1">
              <a:rPr lang="en-US" smtClean="0"/>
              <a:pPr/>
              <a:t>6/15/2025</a:t>
            </a:fld>
            <a:endParaRPr lang="en-US"/>
          </a:p>
        </p:txBody>
      </p:sp>
      <p:sp>
        <p:nvSpPr>
          <p:cNvPr id="377" name="Google Shape;377;p46"/>
          <p:cNvSpPr txBox="1"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-GB" smtClean="0">
                <a:sym typeface="Lora"/>
              </a:rPr>
              <a:pPr lvl="0"/>
              <a:t>2</a:t>
            </a:fld>
            <a:endParaRPr lang="en-GB">
              <a:sym typeface="Lora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95552C1-E64A-455F-A32B-73520CD651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8573" y="4643367"/>
            <a:ext cx="8630854" cy="100026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6819A0A-1DC7-435F-B6BC-7303930469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8573" y="4643367"/>
            <a:ext cx="8630854" cy="1000265"/>
          </a:xfrm>
          <a:prstGeom prst="rect">
            <a:avLst/>
          </a:prstGeom>
        </p:spPr>
      </p:pic>
      <p:pic>
        <p:nvPicPr>
          <p:cNvPr id="379" name="Google Shape;379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43160" y="2241027"/>
            <a:ext cx="13761952" cy="7045600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p46"/>
          <p:cNvSpPr txBox="1"/>
          <p:nvPr/>
        </p:nvSpPr>
        <p:spPr>
          <a:xfrm>
            <a:off x="1779373" y="2326500"/>
            <a:ext cx="6014799" cy="844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r>
              <a:rPr lang="en-GB" sz="3600" b="1" dirty="0">
                <a:latin typeface="Lora"/>
                <a:ea typeface="Lora"/>
                <a:cs typeface="Lora"/>
                <a:sym typeface="Lora"/>
              </a:rPr>
              <a:t>Correct Configurations</a:t>
            </a:r>
            <a:endParaRPr sz="3600" b="1" dirty="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381" name="Google Shape;381;p46"/>
          <p:cNvSpPr txBox="1"/>
          <p:nvPr/>
        </p:nvSpPr>
        <p:spPr>
          <a:xfrm>
            <a:off x="8971849" y="2326500"/>
            <a:ext cx="6014799" cy="844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r>
              <a:rPr lang="en-GB" sz="3600" b="1" dirty="0">
                <a:latin typeface="Lora"/>
                <a:ea typeface="Lora"/>
                <a:cs typeface="Lora"/>
                <a:sym typeface="Lora"/>
              </a:rPr>
              <a:t>Wrong Configurations</a:t>
            </a:r>
            <a:endParaRPr sz="3600" b="1" dirty="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382" name="Google Shape;382;p46"/>
          <p:cNvSpPr txBox="1"/>
          <p:nvPr/>
        </p:nvSpPr>
        <p:spPr>
          <a:xfrm>
            <a:off x="14233250" y="3171300"/>
            <a:ext cx="2969406" cy="844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algn="ctr"/>
            <a:r>
              <a:rPr lang="en-GB" sz="3600" b="1" dirty="0">
                <a:latin typeface="Lora"/>
                <a:ea typeface="Lora"/>
                <a:cs typeface="Lora"/>
                <a:sym typeface="Lora"/>
              </a:rPr>
              <a:t>Detected</a:t>
            </a:r>
            <a:endParaRPr sz="3600" b="1" dirty="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383" name="Google Shape;383;p46"/>
          <p:cNvSpPr txBox="1"/>
          <p:nvPr/>
        </p:nvSpPr>
        <p:spPr>
          <a:xfrm>
            <a:off x="14357849" y="5663650"/>
            <a:ext cx="3299955" cy="844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algn="ctr"/>
            <a:r>
              <a:rPr lang="en-GB" sz="3600" b="1" dirty="0">
                <a:latin typeface="Lora"/>
                <a:ea typeface="Lora"/>
                <a:cs typeface="Lora"/>
                <a:sym typeface="Lora"/>
              </a:rPr>
              <a:t>Not Detected</a:t>
            </a:r>
            <a:endParaRPr sz="3600" b="1" dirty="0"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48"/>
          <p:cNvSpPr txBox="1">
            <a:spLocks noGrp="1"/>
          </p:cNvSpPr>
          <p:nvPr>
            <p:ph type="title"/>
          </p:nvPr>
        </p:nvSpPr>
        <p:spPr>
          <a:xfrm>
            <a:off x="899250" y="1264502"/>
            <a:ext cx="15078600" cy="10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45700" rIns="91450" bIns="45700" anchor="t" anchorCtr="0">
            <a:noAutofit/>
          </a:bodyPr>
          <a:lstStyle/>
          <a:p>
            <a:pPr>
              <a:spcBef>
                <a:spcPct val="0"/>
              </a:spcBef>
            </a:pPr>
            <a:r>
              <a:rPr lang="en-GB" dirty="0">
                <a:solidFill>
                  <a:srgbClr val="FF00AE"/>
                </a:solidFill>
                <a:latin typeface="Montserrat" pitchFamily="2" charset="77"/>
                <a:ea typeface="+mj-ea"/>
                <a:cs typeface="+mj-cs"/>
                <a:sym typeface="Lora"/>
              </a:rPr>
              <a:t>Examples of fixes</a:t>
            </a:r>
            <a:endParaRPr dirty="0">
              <a:solidFill>
                <a:srgbClr val="FF00AE"/>
              </a:solidFill>
              <a:latin typeface="Montserrat" pitchFamily="2" charset="77"/>
              <a:ea typeface="+mj-ea"/>
              <a:cs typeface="+mj-cs"/>
              <a:sym typeface="Lora"/>
            </a:endParaRPr>
          </a:p>
        </p:txBody>
      </p:sp>
      <p:sp>
        <p:nvSpPr>
          <p:cNvPr id="399" name="Google Shape;399;p48"/>
          <p:cNvSpPr txBox="1">
            <a:spLocks noGrp="1"/>
          </p:cNvSpPr>
          <p:nvPr>
            <p:ph type="sldNum" idx="12"/>
          </p:nvPr>
        </p:nvSpPr>
        <p:spPr>
          <a:xfrm>
            <a:off x="17190618" y="9499802"/>
            <a:ext cx="1097400" cy="787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algn="ctr"/>
            <a:fld id="{00000000-1234-1234-1234-123412341234}" type="slidenum">
              <a:rPr lang="en-GB">
                <a:latin typeface="Lora"/>
                <a:ea typeface="Lora"/>
                <a:cs typeface="Lora"/>
                <a:sym typeface="Lora"/>
              </a:rPr>
              <a:pPr algn="ctr"/>
              <a:t>3</a:t>
            </a:fld>
            <a:endParaRPr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401" name="Google Shape;401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7525" y="4142377"/>
            <a:ext cx="5422150" cy="3145950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p48"/>
          <p:cNvSpPr txBox="1"/>
          <p:nvPr/>
        </p:nvSpPr>
        <p:spPr>
          <a:xfrm>
            <a:off x="358200" y="2532900"/>
            <a:ext cx="5740800" cy="8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algn="ctr"/>
            <a:r>
              <a:rPr lang="en-GB" sz="3600" dirty="0">
                <a:solidFill>
                  <a:schemeClr val="dk1"/>
                </a:solidFill>
                <a:highlight>
                  <a:schemeClr val="lt2"/>
                </a:highlight>
                <a:latin typeface="Lora"/>
                <a:ea typeface="Lora"/>
                <a:cs typeface="Lora"/>
                <a:sym typeface="Lora"/>
              </a:rPr>
              <a:t>Original misconfiguration with default namespace</a:t>
            </a:r>
            <a:endParaRPr sz="3600" dirty="0">
              <a:solidFill>
                <a:schemeClr val="dk1"/>
              </a:solidFill>
              <a:highlight>
                <a:srgbClr val="FFFFFF"/>
              </a:highlight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403" name="Google Shape;403;p48"/>
          <p:cNvPicPr preferRelativeResize="0"/>
          <p:nvPr/>
        </p:nvPicPr>
        <p:blipFill rotWithShape="1">
          <a:blip r:embed="rId4">
            <a:alphaModFix/>
          </a:blip>
          <a:srcRect t="2808"/>
          <a:stretch/>
        </p:blipFill>
        <p:spPr>
          <a:xfrm>
            <a:off x="6549027" y="5804526"/>
            <a:ext cx="5581650" cy="2369900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p48"/>
          <p:cNvSpPr txBox="1"/>
          <p:nvPr/>
        </p:nvSpPr>
        <p:spPr>
          <a:xfrm>
            <a:off x="6469450" y="2326500"/>
            <a:ext cx="5740800" cy="314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>
              <a:spcBef>
                <a:spcPts val="2000"/>
              </a:spcBef>
            </a:pPr>
            <a:r>
              <a:rPr lang="en-GB" sz="3600" dirty="0">
                <a:solidFill>
                  <a:schemeClr val="dk1"/>
                </a:solidFill>
                <a:highlight>
                  <a:schemeClr val="lt2"/>
                </a:highlight>
                <a:latin typeface="Lora"/>
                <a:ea typeface="Lora"/>
                <a:cs typeface="Lora"/>
                <a:sym typeface="Lora"/>
              </a:rPr>
              <a:t>Gemini refactoring</a:t>
            </a:r>
            <a:endParaRPr sz="3600" dirty="0">
              <a:solidFill>
                <a:schemeClr val="dk1"/>
              </a:solidFill>
              <a:highlight>
                <a:schemeClr val="lt2"/>
              </a:highlight>
              <a:latin typeface="Lora"/>
              <a:ea typeface="Lora"/>
              <a:cs typeface="Lora"/>
              <a:sym typeface="Lora"/>
            </a:endParaRPr>
          </a:p>
          <a:p>
            <a:pPr marL="914400" indent="-635000">
              <a:spcBef>
                <a:spcPts val="2000"/>
              </a:spcBef>
              <a:buClr>
                <a:srgbClr val="CC0000"/>
              </a:buClr>
              <a:buSzPts val="1400"/>
              <a:buFont typeface="Lora"/>
              <a:buChar char="●"/>
            </a:pPr>
            <a:r>
              <a:rPr lang="en-GB" sz="2800" dirty="0">
                <a:solidFill>
                  <a:srgbClr val="CC0000"/>
                </a:solidFill>
                <a:highlight>
                  <a:schemeClr val="lt2"/>
                </a:highlight>
                <a:latin typeface="Lora"/>
                <a:ea typeface="Lora"/>
                <a:cs typeface="Lora"/>
                <a:sym typeface="Lora"/>
              </a:rPr>
              <a:t>Removed the namespace (still the default)</a:t>
            </a:r>
            <a:endParaRPr sz="2800" dirty="0">
              <a:solidFill>
                <a:srgbClr val="CC0000"/>
              </a:solidFill>
              <a:highlight>
                <a:schemeClr val="lt2"/>
              </a:highlight>
              <a:latin typeface="Lora"/>
              <a:ea typeface="Lora"/>
              <a:cs typeface="Lora"/>
              <a:sym typeface="Lora"/>
            </a:endParaRPr>
          </a:p>
          <a:p>
            <a:pPr marL="914400" indent="-635000">
              <a:spcBef>
                <a:spcPts val="2000"/>
              </a:spcBef>
              <a:buClr>
                <a:srgbClr val="CC0000"/>
              </a:buClr>
              <a:buSzPts val="1400"/>
              <a:buFont typeface="Lora"/>
              <a:buChar char="●"/>
            </a:pPr>
            <a:r>
              <a:rPr lang="en-GB" sz="2800" dirty="0">
                <a:solidFill>
                  <a:srgbClr val="CC0000"/>
                </a:solidFill>
                <a:highlight>
                  <a:schemeClr val="lt2"/>
                </a:highlight>
                <a:latin typeface="Lora"/>
                <a:ea typeface="Lora"/>
                <a:cs typeface="Lora"/>
                <a:sym typeface="Lora"/>
              </a:rPr>
              <a:t>Removed additional information</a:t>
            </a:r>
            <a:endParaRPr sz="2800" dirty="0">
              <a:solidFill>
                <a:srgbClr val="CC0000"/>
              </a:solidFill>
              <a:highlight>
                <a:schemeClr val="lt2"/>
              </a:highlight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405" name="Google Shape;405;p48"/>
          <p:cNvSpPr txBox="1"/>
          <p:nvPr/>
        </p:nvSpPr>
        <p:spPr>
          <a:xfrm>
            <a:off x="12477000" y="2326500"/>
            <a:ext cx="5740800" cy="32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>
              <a:spcBef>
                <a:spcPts val="2000"/>
              </a:spcBef>
            </a:pPr>
            <a:r>
              <a:rPr lang="en-GB" sz="3600" dirty="0" err="1">
                <a:solidFill>
                  <a:schemeClr val="dk1"/>
                </a:solidFill>
                <a:highlight>
                  <a:schemeClr val="lt2"/>
                </a:highlight>
                <a:latin typeface="Lora"/>
                <a:ea typeface="Lora"/>
                <a:cs typeface="Lora"/>
                <a:sym typeface="Lora"/>
              </a:rPr>
              <a:t>ChatGPT</a:t>
            </a:r>
            <a:r>
              <a:rPr lang="en-GB" sz="3600" dirty="0">
                <a:solidFill>
                  <a:schemeClr val="dk1"/>
                </a:solidFill>
                <a:highlight>
                  <a:schemeClr val="lt2"/>
                </a:highlight>
                <a:latin typeface="Lora"/>
                <a:ea typeface="Lora"/>
                <a:cs typeface="Lora"/>
                <a:sym typeface="Lora"/>
              </a:rPr>
              <a:t> refactoring</a:t>
            </a:r>
            <a:endParaRPr sz="3600" dirty="0">
              <a:solidFill>
                <a:schemeClr val="dk1"/>
              </a:solidFill>
              <a:highlight>
                <a:schemeClr val="lt2"/>
              </a:highlight>
              <a:latin typeface="Lora"/>
              <a:ea typeface="Lora"/>
              <a:cs typeface="Lora"/>
              <a:sym typeface="Lora"/>
            </a:endParaRPr>
          </a:p>
          <a:p>
            <a:pPr marL="914400" indent="-635000">
              <a:spcBef>
                <a:spcPts val="2000"/>
              </a:spcBef>
              <a:buClr>
                <a:srgbClr val="38761D"/>
              </a:buClr>
              <a:buSzPts val="1400"/>
              <a:buFont typeface="Lora"/>
              <a:buChar char="●"/>
            </a:pPr>
            <a:r>
              <a:rPr lang="en-GB" sz="3600" dirty="0">
                <a:solidFill>
                  <a:srgbClr val="38761D"/>
                </a:solidFill>
                <a:highlight>
                  <a:schemeClr val="lt2"/>
                </a:highlight>
                <a:latin typeface="Lora"/>
                <a:ea typeface="Lora"/>
                <a:cs typeface="Lora"/>
                <a:sym typeface="Lora"/>
              </a:rPr>
              <a:t>Changed the namespace to not-default</a:t>
            </a:r>
            <a:endParaRPr sz="3600" dirty="0">
              <a:solidFill>
                <a:srgbClr val="38761D"/>
              </a:solidFill>
              <a:highlight>
                <a:schemeClr val="lt2"/>
              </a:highlight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406" name="Google Shape;406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381451" y="5302405"/>
            <a:ext cx="5627274" cy="352170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7" name="Google Shape;407;p48"/>
          <p:cNvCxnSpPr/>
          <p:nvPr/>
        </p:nvCxnSpPr>
        <p:spPr>
          <a:xfrm>
            <a:off x="1564500" y="6133450"/>
            <a:ext cx="3240000" cy="0"/>
          </a:xfrm>
          <a:prstGeom prst="straightConnector1">
            <a:avLst/>
          </a:prstGeom>
          <a:noFill/>
          <a:ln w="28575" cap="flat" cmpd="sng">
            <a:solidFill>
              <a:srgbClr val="CC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3C221E2-734A-413F-BB98-8C2658AA1CA8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7D5BAB7A-1FAD-4781-AA1F-FD65E7EB8CAC}" type="datetime1">
              <a:rPr lang="en-US" smtClean="0"/>
              <a:t>6/15/2025</a:t>
            </a:fld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C759590-D482-48A8-BC58-D77354C810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989E115-9404-45B1-AFCE-D0C5DBF12C19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A474C9A3-520D-4C26-A0DD-29D816426F11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15E2BCD-6A8E-47FE-94DC-2132D96DFF0E}"/>
              </a:ext>
            </a:extLst>
          </p:cNvPr>
          <p:cNvSpPr>
            <a:spLocks noGrp="1"/>
          </p:cNvSpPr>
          <p:nvPr>
            <p:ph type="body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9A34BA4F-B645-466A-9B36-B8EE311F7EE5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899252" y="715858"/>
            <a:ext cx="8244600" cy="3918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BDEEB2DE-69B7-4625-832D-02C66AA08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ct val="0"/>
              </a:spcBef>
            </a:pPr>
            <a:r>
              <a:rPr lang="it-IT" dirty="0" err="1">
                <a:solidFill>
                  <a:srgbClr val="FF00AE"/>
                </a:solidFill>
                <a:latin typeface="Montserrat" pitchFamily="2" charset="77"/>
                <a:ea typeface="+mj-ea"/>
                <a:cs typeface="+mj-cs"/>
              </a:rPr>
              <a:t>Let’s</a:t>
            </a:r>
            <a:r>
              <a:rPr lang="it-IT" dirty="0">
                <a:solidFill>
                  <a:srgbClr val="FF00AE"/>
                </a:solidFill>
                <a:latin typeface="Montserrat" pitchFamily="2" charset="77"/>
                <a:ea typeface="+mj-ea"/>
                <a:cs typeface="+mj-cs"/>
              </a:rPr>
              <a:t> go big…</a:t>
            </a:r>
            <a:endParaRPr lang="en-US" dirty="0">
              <a:solidFill>
                <a:srgbClr val="FF00AE"/>
              </a:solidFill>
              <a:latin typeface="Montserrat" pitchFamily="2" charset="77"/>
              <a:ea typeface="+mj-ea"/>
              <a:cs typeface="+mj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372D128-044D-42A3-89AC-111A33D3BD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302" y="3090772"/>
            <a:ext cx="16421100" cy="2324100"/>
          </a:xfrm>
          <a:prstGeom prst="rect">
            <a:avLst/>
          </a:prstGeom>
        </p:spPr>
      </p:pic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96A36AD3-2B99-47E6-B7C0-526460B438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3951549"/>
              </p:ext>
            </p:extLst>
          </p:nvPr>
        </p:nvGraphicFramePr>
        <p:xfrm>
          <a:off x="933302" y="5631914"/>
          <a:ext cx="16524842" cy="3173898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387084">
                  <a:extLst>
                    <a:ext uri="{9D8B030D-6E8A-4147-A177-3AD203B41FA5}">
                      <a16:colId xmlns:a16="http://schemas.microsoft.com/office/drawing/2014/main" val="3508130389"/>
                    </a:ext>
                  </a:extLst>
                </a:gridCol>
                <a:gridCol w="2172288">
                  <a:extLst>
                    <a:ext uri="{9D8B030D-6E8A-4147-A177-3AD203B41FA5}">
                      <a16:colId xmlns:a16="http://schemas.microsoft.com/office/drawing/2014/main" val="1096103784"/>
                    </a:ext>
                  </a:extLst>
                </a:gridCol>
                <a:gridCol w="1994245">
                  <a:extLst>
                    <a:ext uri="{9D8B030D-6E8A-4147-A177-3AD203B41FA5}">
                      <a16:colId xmlns:a16="http://schemas.microsoft.com/office/drawing/2014/main" val="3556313628"/>
                    </a:ext>
                  </a:extLst>
                </a:gridCol>
                <a:gridCol w="1994245">
                  <a:extLst>
                    <a:ext uri="{9D8B030D-6E8A-4147-A177-3AD203B41FA5}">
                      <a16:colId xmlns:a16="http://schemas.microsoft.com/office/drawing/2014/main" val="1444642826"/>
                    </a:ext>
                  </a:extLst>
                </a:gridCol>
                <a:gridCol w="1994245">
                  <a:extLst>
                    <a:ext uri="{9D8B030D-6E8A-4147-A177-3AD203B41FA5}">
                      <a16:colId xmlns:a16="http://schemas.microsoft.com/office/drawing/2014/main" val="1680411656"/>
                    </a:ext>
                  </a:extLst>
                </a:gridCol>
                <a:gridCol w="1994245">
                  <a:extLst>
                    <a:ext uri="{9D8B030D-6E8A-4147-A177-3AD203B41FA5}">
                      <a16:colId xmlns:a16="http://schemas.microsoft.com/office/drawing/2014/main" val="3545638859"/>
                    </a:ext>
                  </a:extLst>
                </a:gridCol>
                <a:gridCol w="1994245">
                  <a:extLst>
                    <a:ext uri="{9D8B030D-6E8A-4147-A177-3AD203B41FA5}">
                      <a16:colId xmlns:a16="http://schemas.microsoft.com/office/drawing/2014/main" val="3399940081"/>
                    </a:ext>
                  </a:extLst>
                </a:gridCol>
                <a:gridCol w="1994245">
                  <a:extLst>
                    <a:ext uri="{9D8B030D-6E8A-4147-A177-3AD203B41FA5}">
                      <a16:colId xmlns:a16="http://schemas.microsoft.com/office/drawing/2014/main" val="2240359331"/>
                    </a:ext>
                  </a:extLst>
                </a:gridCol>
              </a:tblGrid>
              <a:tr h="1581152">
                <a:tc>
                  <a:txBody>
                    <a:bodyPr/>
                    <a:lstStyle/>
                    <a:p>
                      <a:endParaRPr lang="en-US" sz="44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r>
                        <a:rPr lang="it-IT" sz="4400" dirty="0" err="1"/>
                        <a:t>Min</a:t>
                      </a:r>
                      <a:endParaRPr lang="en-US" sz="44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r>
                        <a:rPr lang="en-US" sz="4400" dirty="0"/>
                        <a:t>1st quart. </a:t>
                      </a:r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r>
                        <a:rPr lang="en-US" sz="4400" dirty="0"/>
                        <a:t>Median</a:t>
                      </a:r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r>
                        <a:rPr lang="en-US" sz="4400" dirty="0"/>
                        <a:t>3rd quart. </a:t>
                      </a:r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r>
                        <a:rPr lang="en-US" sz="4400" dirty="0"/>
                        <a:t>Max</a:t>
                      </a:r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r>
                        <a:rPr lang="en-US" sz="4400" dirty="0"/>
                        <a:t>Mean</a:t>
                      </a:r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r>
                        <a:rPr lang="en-US" sz="4400" dirty="0"/>
                        <a:t>SD</a:t>
                      </a:r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752993373"/>
                  </a:ext>
                </a:extLst>
              </a:tr>
              <a:tr h="739306">
                <a:tc>
                  <a:txBody>
                    <a:bodyPr/>
                    <a:lstStyle/>
                    <a:p>
                      <a:r>
                        <a:rPr lang="en-US" sz="3600" dirty="0"/>
                        <a:t>Containers</a:t>
                      </a:r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3600" dirty="0"/>
                        <a:t>0</a:t>
                      </a:r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3600" dirty="0"/>
                        <a:t>1</a:t>
                      </a:r>
                      <a:endParaRPr lang="en-US" sz="36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3600" dirty="0"/>
                        <a:t>1</a:t>
                      </a:r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3600" dirty="0"/>
                        <a:t>2</a:t>
                      </a:r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3600" dirty="0"/>
                        <a:t>56</a:t>
                      </a:r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3600" dirty="0"/>
                        <a:t>2.2</a:t>
                      </a:r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3600" dirty="0"/>
                        <a:t>3.3</a:t>
                      </a:r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738343452"/>
                  </a:ext>
                </a:extLst>
              </a:tr>
              <a:tr h="852139">
                <a:tc>
                  <a:txBody>
                    <a:bodyPr/>
                    <a:lstStyle/>
                    <a:p>
                      <a:r>
                        <a:rPr lang="en-US" sz="4400" dirty="0"/>
                        <a:t>Lines</a:t>
                      </a:r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4400" dirty="0"/>
                        <a:t>8</a:t>
                      </a:r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4400" dirty="0"/>
                        <a:t>106</a:t>
                      </a:r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4400" dirty="0"/>
                        <a:t>278</a:t>
                      </a:r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4400" dirty="0"/>
                        <a:t>384</a:t>
                      </a:r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4400" dirty="0"/>
                        <a:t>53,691</a:t>
                      </a:r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4400" dirty="0"/>
                        <a:t>701</a:t>
                      </a:r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4400" dirty="0"/>
                        <a:t>193</a:t>
                      </a:r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608480574"/>
                  </a:ext>
                </a:extLst>
              </a:tr>
            </a:tbl>
          </a:graphicData>
        </a:graphic>
      </p:graphicFrame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35A9D49-A810-4B93-8CD0-2B2609527BAD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C8B0D624-32E4-425B-907E-A876BBF6BE97}" type="datetime1">
              <a:rPr lang="en-US" smtClean="0"/>
              <a:t>6/15/2025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27C2F66-9094-4910-A7D3-70F0A14562A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-GB" smtClean="0"/>
              <a:pPr algn="r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64434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FF535B-6228-473B-AE82-330FDA0549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305474C-6406-4F06-8FEE-EE980C54A5BA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0AA34A4-3F52-4480-8BD0-16158AA83D3C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2AFB456-2EC8-45FD-A482-F355AA6C5B57}"/>
              </a:ext>
            </a:extLst>
          </p:cNvPr>
          <p:cNvSpPr>
            <a:spLocks noGrp="1"/>
          </p:cNvSpPr>
          <p:nvPr>
            <p:ph type="body" idx="4"/>
          </p:nvPr>
        </p:nvSpPr>
        <p:spPr/>
        <p:txBody>
          <a:bodyPr/>
          <a:lstStyle/>
          <a:p>
            <a:r>
              <a:rPr lang="en-US" dirty="0">
                <a:sym typeface="Roboto"/>
              </a:rPr>
              <a:t>Helm Charts analyzer tools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7078E7D-3444-407B-8EF3-CD7AF808A14F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899252" y="715858"/>
            <a:ext cx="8244600" cy="3918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10" name="Google Shape;210;p31"/>
          <p:cNvSpPr txBox="1">
            <a:spLocks noGrp="1"/>
          </p:cNvSpPr>
          <p:nvPr>
            <p:ph type="title"/>
          </p:nvPr>
        </p:nvSpPr>
        <p:spPr>
          <a:xfrm>
            <a:off x="899250" y="1264502"/>
            <a:ext cx="16877306" cy="1062000"/>
          </a:xfrm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dirty="0">
                <a:solidFill>
                  <a:srgbClr val="FF00AE"/>
                </a:solidFill>
                <a:latin typeface="Montserrat" pitchFamily="2" charset="77"/>
                <a:ea typeface="+mj-ea"/>
                <a:cs typeface="+mj-cs"/>
                <a:sym typeface="Roboto"/>
              </a:rPr>
              <a:t>Let’s start Top 60 Helm charts vs static analyzers</a:t>
            </a:r>
            <a:endParaRPr lang="en-US" dirty="0">
              <a:solidFill>
                <a:srgbClr val="FF00AE"/>
              </a:solidFill>
              <a:latin typeface="Montserrat" pitchFamily="2" charset="77"/>
              <a:ea typeface="+mj-ea"/>
              <a:cs typeface="+mj-cs"/>
            </a:endParaRPr>
          </a:p>
        </p:txBody>
      </p:sp>
      <p:pic>
        <p:nvPicPr>
          <p:cNvPr id="212" name="Google Shape;212;p31" descr="A screenshot of a tabl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92096" y="2692557"/>
            <a:ext cx="6508148" cy="65216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31" descr="A table with text on it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 r="12804"/>
          <a:stretch/>
        </p:blipFill>
        <p:spPr>
          <a:xfrm>
            <a:off x="9594516" y="3216806"/>
            <a:ext cx="7664704" cy="5418448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31"/>
          <p:cNvSpPr/>
          <p:nvPr/>
        </p:nvSpPr>
        <p:spPr>
          <a:xfrm>
            <a:off x="2297824" y="3089357"/>
            <a:ext cx="457292" cy="6418906"/>
          </a:xfrm>
          <a:prstGeom prst="leftBrace">
            <a:avLst>
              <a:gd name="adj1" fmla="val 8333"/>
              <a:gd name="adj2" fmla="val 50000"/>
            </a:avLst>
          </a:prstGeom>
          <a:noFill/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37138" tIns="68550" rIns="137138" bIns="68550" anchor="ctr" anchorCtr="0">
            <a:noAutofit/>
          </a:bodyPr>
          <a:lstStyle/>
          <a:p>
            <a:pPr algn="ctr"/>
            <a:endParaRPr sz="2100" dirty="0">
              <a:solidFill>
                <a:schemeClr val="dk1"/>
              </a:solidFill>
              <a:latin typeface="+mj-lt"/>
            </a:endParaRPr>
          </a:p>
        </p:txBody>
      </p:sp>
      <p:sp>
        <p:nvSpPr>
          <p:cNvPr id="216" name="Google Shape;216;p31"/>
          <p:cNvSpPr txBox="1"/>
          <p:nvPr/>
        </p:nvSpPr>
        <p:spPr>
          <a:xfrm>
            <a:off x="220920" y="5750344"/>
            <a:ext cx="2534196" cy="842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spAutoFit/>
          </a:bodyPr>
          <a:lstStyle/>
          <a:p>
            <a:pPr marL="914400" indent="-457200">
              <a:lnSpc>
                <a:spcPct val="90000"/>
              </a:lnSpc>
              <a:spcBef>
                <a:spcPts val="1600"/>
              </a:spcBef>
              <a:buClr>
                <a:schemeClr val="dk1"/>
              </a:buClr>
              <a:buSzPts val="1100"/>
            </a:pPr>
            <a:r>
              <a:rPr lang="en-US" sz="3600" b="1" dirty="0">
                <a:solidFill>
                  <a:schemeClr val="bg2"/>
                </a:solidFill>
                <a:sym typeface="Roboto"/>
              </a:rPr>
              <a:t>Top 10</a:t>
            </a:r>
            <a:endParaRPr sz="3600" b="1" dirty="0">
              <a:solidFill>
                <a:schemeClr val="bg2"/>
              </a:solidFill>
              <a:sym typeface="Roboto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CAA65FE-7C2C-415F-9F6B-EC5E75999463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3015C1B4-1CEC-4F7B-825E-7FADA3056B07}" type="datetime1">
              <a:rPr lang="en-US" smtClean="0"/>
              <a:t>6/15/2025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91CF083-1E60-485C-8FFD-A88B0527C10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-GB" smtClean="0"/>
              <a:pPr algn="r"/>
              <a:t>5</a:t>
            </a:fld>
            <a:endParaRPr lang="en-GB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377DC6-9F2D-42EA-A581-0E97F5896F6C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/>
              <a:t>Goal: functional configuration with least privilege</a:t>
            </a:r>
          </a:p>
          <a:p>
            <a:r>
              <a:rPr lang="en-US"/>
              <a:t>.</a:t>
            </a:r>
          </a:p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D40AD93-1D6D-4D52-B7FF-CA22C6A8782D}"/>
              </a:ext>
            </a:extLst>
          </p:cNvPr>
          <p:cNvSpPr>
            <a:spLocks noGrp="1"/>
          </p:cNvSpPr>
          <p:nvPr>
            <p:ph type="body" idx="4"/>
          </p:nvPr>
        </p:nvSpPr>
        <p:spPr/>
        <p:txBody>
          <a:bodyPr/>
          <a:lstStyle/>
          <a:p>
            <a:r>
              <a:rPr lang="en-US"/>
              <a:t>Plug-and-play pipeline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D1375A5-73F8-4B3A-B799-F91408DA460D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899252" y="715858"/>
            <a:ext cx="8244600" cy="3918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36" name="Google Shape;136;p2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ct val="0"/>
              </a:spcBef>
            </a:pPr>
            <a:r>
              <a:rPr lang="en-US" dirty="0">
                <a:solidFill>
                  <a:srgbClr val="FF00AE"/>
                </a:solidFill>
                <a:latin typeface="Montserrat" pitchFamily="2" charset="77"/>
                <a:ea typeface="+mj-ea"/>
                <a:cs typeface="+mj-cs"/>
                <a:sym typeface="Roboto"/>
              </a:rPr>
              <a:t>Building an Evaluation Workflow</a:t>
            </a:r>
            <a:endParaRPr lang="en-US" dirty="0">
              <a:solidFill>
                <a:srgbClr val="FF00AE"/>
              </a:solidFill>
              <a:latin typeface="Montserrat" pitchFamily="2" charset="77"/>
              <a:ea typeface="+mj-ea"/>
              <a:cs typeface="+mj-cs"/>
            </a:endParaRPr>
          </a:p>
        </p:txBody>
      </p:sp>
      <p:pic>
        <p:nvPicPr>
          <p:cNvPr id="21" name="Google Shape;138;p21" descr="A diagram of a computer program&#10;&#10;Description automatically generated">
            <a:extLst>
              <a:ext uri="{FF2B5EF4-FFF2-40B4-BE49-F238E27FC236}">
                <a16:creationId xmlns:a16="http://schemas.microsoft.com/office/drawing/2014/main" id="{236A187E-7BA8-49F1-91CB-4A770E5FF6C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99250" y="2635672"/>
            <a:ext cx="16979646" cy="619109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04E58BA-2E42-40C4-AEC6-D20C9807D492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2DC61AE4-1BFF-4598-9DDF-B0192C1833CB}" type="datetime1">
              <a:rPr lang="en-US" smtClean="0"/>
              <a:t>6/15/2025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C75203-D2BA-4CB5-A449-A53AB1A4A87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-GB" smtClean="0"/>
              <a:pPr algn="r"/>
              <a:t>6</a:t>
            </a:fld>
            <a:endParaRPr lang="en-GB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0475D3D-75D0-4A0C-89D6-B531DEBDEF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80B8E9-41CD-48AC-A33E-65BE4811B4C4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9557788" y="3530756"/>
            <a:ext cx="7866600" cy="5329200"/>
          </a:xfrm>
        </p:spPr>
        <p:txBody>
          <a:bodyPr/>
          <a:lstStyle/>
          <a:p>
            <a:r>
              <a:rPr lang="it-IT" dirty="0" err="1"/>
              <a:t>Median</a:t>
            </a:r>
            <a:r>
              <a:rPr lang="it-IT" dirty="0"/>
              <a:t> of 6-24 </a:t>
            </a:r>
            <a:r>
              <a:rPr lang="it-IT" dirty="0" err="1"/>
              <a:t>misconfigurations</a:t>
            </a:r>
            <a:r>
              <a:rPr lang="it-IT" dirty="0"/>
              <a:t> per chart </a:t>
            </a:r>
            <a:r>
              <a:rPr lang="it-IT" dirty="0" err="1"/>
              <a:t>depending</a:t>
            </a:r>
            <a:r>
              <a:rPr lang="it-IT" dirty="0"/>
              <a:t> on the </a:t>
            </a:r>
            <a:r>
              <a:rPr lang="it-IT" dirty="0" err="1"/>
              <a:t>tool</a:t>
            </a:r>
            <a:r>
              <a:rPr lang="it-IT" dirty="0"/>
              <a:t> </a:t>
            </a:r>
          </a:p>
          <a:p>
            <a:r>
              <a:rPr lang="it-IT" dirty="0"/>
              <a:t>Using default </a:t>
            </a:r>
            <a:r>
              <a:rPr lang="it-IT" dirty="0" err="1"/>
              <a:t>namespaces</a:t>
            </a:r>
            <a:r>
              <a:rPr lang="it-IT" dirty="0"/>
              <a:t>  or Missing Limits </a:t>
            </a:r>
            <a:r>
              <a:rPr lang="it-IT" dirty="0">
                <a:sym typeface="Wingdings" panose="05000000000000000000" pitchFamily="2" charset="2"/>
              </a:rPr>
              <a:t> </a:t>
            </a:r>
            <a:r>
              <a:rPr lang="it-IT" dirty="0" err="1">
                <a:sym typeface="Wingdings" panose="05000000000000000000" pitchFamily="2" charset="2"/>
              </a:rPr>
              <a:t>reasonable</a:t>
            </a:r>
            <a:r>
              <a:rPr lang="it-IT" dirty="0">
                <a:sym typeface="Wingdings" panose="05000000000000000000" pitchFamily="2" charset="2"/>
              </a:rPr>
              <a:t> </a:t>
            </a:r>
            <a:r>
              <a:rPr lang="it-IT" dirty="0" err="1">
                <a:sym typeface="Wingdings" panose="05000000000000000000" pitchFamily="2" charset="2"/>
              </a:rPr>
              <a:t>misconfigurations</a:t>
            </a:r>
            <a:r>
              <a:rPr lang="it-IT" dirty="0">
                <a:sym typeface="Wingdings" panose="05000000000000000000" pitchFamily="2" charset="2"/>
              </a:rPr>
              <a:t> for «templates»</a:t>
            </a:r>
            <a:endParaRPr lang="it-IT" dirty="0"/>
          </a:p>
          <a:p>
            <a:r>
              <a:rPr lang="it-IT" dirty="0" err="1"/>
              <a:t>Bad</a:t>
            </a:r>
            <a:r>
              <a:rPr lang="it-IT" dirty="0"/>
              <a:t> security practices </a:t>
            </a:r>
            <a:r>
              <a:rPr lang="it-IT" dirty="0">
                <a:sym typeface="Wingdings" panose="05000000000000000000" pitchFamily="2" charset="2"/>
              </a:rPr>
              <a:t> </a:t>
            </a:r>
            <a:r>
              <a:rPr lang="it-IT" dirty="0" err="1">
                <a:sym typeface="Wingdings" panose="05000000000000000000" pitchFamily="2" charset="2"/>
              </a:rPr>
              <a:t>not</a:t>
            </a:r>
            <a:r>
              <a:rPr lang="it-IT" dirty="0">
                <a:sym typeface="Wingdings" panose="05000000000000000000" pitchFamily="2" charset="2"/>
              </a:rPr>
              <a:t> </a:t>
            </a:r>
            <a:r>
              <a:rPr lang="it-IT" dirty="0" err="1">
                <a:sym typeface="Wingdings" panose="05000000000000000000" pitchFamily="2" charset="2"/>
              </a:rPr>
              <a:t>r</a:t>
            </a:r>
            <a:r>
              <a:rPr lang="it-IT" dirty="0" err="1"/>
              <a:t>ead-only</a:t>
            </a:r>
            <a:r>
              <a:rPr lang="it-IT" dirty="0"/>
              <a:t> file systems, </a:t>
            </a:r>
            <a:r>
              <a:rPr lang="it-IT" dirty="0" err="1"/>
              <a:t>privilege</a:t>
            </a:r>
            <a:r>
              <a:rPr lang="it-IT" dirty="0"/>
              <a:t> escalation, root users, </a:t>
            </a:r>
            <a:r>
              <a:rPr lang="it-IT" dirty="0" err="1"/>
              <a:t>capabilities</a:t>
            </a:r>
            <a:r>
              <a:rPr lang="it-IT" dirty="0"/>
              <a:t> </a:t>
            </a:r>
          </a:p>
          <a:p>
            <a:r>
              <a:rPr lang="it-IT" dirty="0"/>
              <a:t>Just </a:t>
            </a:r>
            <a:r>
              <a:rPr lang="it-IT" dirty="0" err="1"/>
              <a:t>remove</a:t>
            </a:r>
            <a:r>
              <a:rPr lang="it-IT" dirty="0"/>
              <a:t> </a:t>
            </a:r>
            <a:r>
              <a:rPr lang="it-IT" dirty="0" err="1"/>
              <a:t>them</a:t>
            </a:r>
            <a:r>
              <a:rPr lang="it-IT" dirty="0"/>
              <a:t>, </a:t>
            </a:r>
            <a:r>
              <a:rPr lang="it-IT" dirty="0" err="1"/>
              <a:t>don’t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?  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6F7C44-7A29-4B23-AF6C-6E8E8F7BF408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it-IT" dirty="0"/>
              <a:t>On </a:t>
            </a:r>
            <a:r>
              <a:rPr lang="it-IT" dirty="0">
                <a:solidFill>
                  <a:srgbClr val="FF0000"/>
                </a:solidFill>
              </a:rPr>
              <a:t>the Top 60 charts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918D98F-C382-4AD8-BFB8-B29F1030387B}"/>
              </a:ext>
            </a:extLst>
          </p:cNvPr>
          <p:cNvSpPr>
            <a:spLocks noGrp="1"/>
          </p:cNvSpPr>
          <p:nvPr>
            <p:ph type="body" idx="4"/>
          </p:nvPr>
        </p:nvSpPr>
        <p:spPr/>
        <p:txBody>
          <a:bodyPr/>
          <a:lstStyle/>
          <a:p>
            <a:r>
              <a:rPr lang="it-IT" dirty="0">
                <a:solidFill>
                  <a:srgbClr val="FF0000"/>
                </a:solidFill>
              </a:rPr>
              <a:t>On the </a:t>
            </a:r>
            <a:r>
              <a:rPr lang="it-IT" dirty="0" err="1">
                <a:solidFill>
                  <a:srgbClr val="FF0000"/>
                </a:solidFill>
              </a:rPr>
              <a:t>whole</a:t>
            </a:r>
            <a:r>
              <a:rPr lang="it-IT" dirty="0">
                <a:solidFill>
                  <a:srgbClr val="FF0000"/>
                </a:solidFill>
              </a:rPr>
              <a:t> set of </a:t>
            </a:r>
            <a:r>
              <a:rPr lang="it-IT" dirty="0" err="1">
                <a:solidFill>
                  <a:srgbClr val="FF0000"/>
                </a:solidFill>
              </a:rPr>
              <a:t>Artifact</a:t>
            </a:r>
            <a:r>
              <a:rPr lang="it-IT" dirty="0">
                <a:solidFill>
                  <a:srgbClr val="FF0000"/>
                </a:solidFill>
              </a:rPr>
              <a:t> </a:t>
            </a:r>
            <a:r>
              <a:rPr lang="it-IT" dirty="0" err="1">
                <a:solidFill>
                  <a:srgbClr val="FF0000"/>
                </a:solidFill>
              </a:rPr>
              <a:t>Hub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8263F78-66B8-434F-A59A-ECF4C7170C9B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899252" y="715858"/>
            <a:ext cx="8244600" cy="3918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A86E8ABC-7776-44A4-B67D-685B617EC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ct val="0"/>
              </a:spcBef>
            </a:pPr>
            <a:r>
              <a:rPr lang="it-IT" dirty="0">
                <a:solidFill>
                  <a:srgbClr val="FF00AE"/>
                </a:solidFill>
                <a:latin typeface="Montserrat" pitchFamily="2" charset="77"/>
                <a:ea typeface="+mj-ea"/>
                <a:cs typeface="+mj-cs"/>
              </a:rPr>
              <a:t>Top 10 security </a:t>
            </a:r>
            <a:r>
              <a:rPr lang="it-IT" dirty="0" err="1">
                <a:solidFill>
                  <a:srgbClr val="FF00AE"/>
                </a:solidFill>
                <a:latin typeface="Montserrat" pitchFamily="2" charset="77"/>
                <a:ea typeface="+mj-ea"/>
                <a:cs typeface="+mj-cs"/>
              </a:rPr>
              <a:t>misconfigurations</a:t>
            </a:r>
            <a:r>
              <a:rPr lang="it-IT" dirty="0">
                <a:solidFill>
                  <a:srgbClr val="FF00AE"/>
                </a:solidFill>
                <a:latin typeface="Montserrat" pitchFamily="2" charset="77"/>
                <a:ea typeface="+mj-ea"/>
                <a:cs typeface="+mj-cs"/>
              </a:rPr>
              <a:t>…</a:t>
            </a:r>
            <a:endParaRPr lang="en-US" dirty="0">
              <a:solidFill>
                <a:srgbClr val="FF00AE"/>
              </a:solidFill>
              <a:latin typeface="Montserrat" pitchFamily="2" charset="77"/>
              <a:ea typeface="+mj-ea"/>
              <a:cs typeface="+mj-cs"/>
            </a:endParaRP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F2C2FE55-3EFA-4E61-970A-B2A1EEC7B53E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86E26959-8A2C-4211-B098-3007467462CB}" type="datetime1">
              <a:rPr lang="en-US" smtClean="0"/>
              <a:t>6/15/2025</a:t>
            </a:fld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1DFBE39-D51A-4A3D-A028-DEE4ACB26D7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-GB" smtClean="0"/>
              <a:pPr algn="r"/>
              <a:t>7</a:t>
            </a:fld>
            <a:endParaRPr lang="en-GB"/>
          </a:p>
        </p:txBody>
      </p:sp>
      <p:pic>
        <p:nvPicPr>
          <p:cNvPr id="11" name="Google Shape;223;p32" descr="A comparison of a graph&#10;&#10;Description automatically generated">
            <a:extLst>
              <a:ext uri="{FF2B5EF4-FFF2-40B4-BE49-F238E27FC236}">
                <a16:creationId xmlns:a16="http://schemas.microsoft.com/office/drawing/2014/main" id="{BD858885-B5D6-4B9C-A5F6-13A7A4168FF7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r="50249" b="715"/>
          <a:stretch/>
        </p:blipFill>
        <p:spPr>
          <a:xfrm>
            <a:off x="1153857" y="3273205"/>
            <a:ext cx="7576356" cy="525502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183774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7"/>
          <p:cNvSpPr txBox="1"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DBBC306-C266-4895-B450-62E851FCAE45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F0AD992-5ADD-4C16-B24F-00C294E60190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AA5057C-3F0D-480F-A951-4B5D922FC4B0}"/>
              </a:ext>
            </a:extLst>
          </p:cNvPr>
          <p:cNvSpPr>
            <a:spLocks noGrp="1"/>
          </p:cNvSpPr>
          <p:nvPr>
            <p:ph type="body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AD0A5913-AEF4-40BC-B5BC-55AD8C9B947B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899252" y="715858"/>
            <a:ext cx="8244600" cy="3918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76" name="Google Shape;176;p27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ct val="0"/>
              </a:spcBef>
            </a:pPr>
            <a:r>
              <a:rPr lang="it-IT" dirty="0" err="1">
                <a:solidFill>
                  <a:srgbClr val="FF00AE"/>
                </a:solidFill>
                <a:latin typeface="Montserrat" pitchFamily="2" charset="77"/>
                <a:ea typeface="+mj-ea"/>
                <a:cs typeface="+mj-cs"/>
              </a:rPr>
              <a:t>Removing</a:t>
            </a:r>
            <a:r>
              <a:rPr lang="it-IT" dirty="0">
                <a:solidFill>
                  <a:srgbClr val="FF00AE"/>
                </a:solidFill>
                <a:latin typeface="Montserrat" pitchFamily="2" charset="77"/>
                <a:ea typeface="+mj-ea"/>
                <a:cs typeface="+mj-cs"/>
              </a:rPr>
              <a:t> </a:t>
            </a:r>
            <a:r>
              <a:rPr lang="it-IT" dirty="0" err="1">
                <a:solidFill>
                  <a:srgbClr val="FF00AE"/>
                </a:solidFill>
                <a:latin typeface="Montserrat" pitchFamily="2" charset="77"/>
                <a:ea typeface="+mj-ea"/>
                <a:cs typeface="+mj-cs"/>
              </a:rPr>
              <a:t>permissions</a:t>
            </a:r>
            <a:r>
              <a:rPr lang="it-IT" dirty="0">
                <a:solidFill>
                  <a:srgbClr val="FF00AE"/>
                </a:solidFill>
                <a:latin typeface="Montserrat" pitchFamily="2" charset="77"/>
                <a:ea typeface="+mj-ea"/>
                <a:cs typeface="+mj-cs"/>
              </a:rPr>
              <a:t> </a:t>
            </a:r>
            <a:r>
              <a:rPr lang="it-IT" dirty="0" err="1">
                <a:solidFill>
                  <a:srgbClr val="FF00AE"/>
                </a:solidFill>
                <a:latin typeface="Montserrat" pitchFamily="2" charset="77"/>
                <a:ea typeface="+mj-ea"/>
                <a:cs typeface="+mj-cs"/>
              </a:rPr>
              <a:t>will</a:t>
            </a:r>
            <a:r>
              <a:rPr lang="it-IT" dirty="0">
                <a:solidFill>
                  <a:srgbClr val="FF00AE"/>
                </a:solidFill>
                <a:latin typeface="Montserrat" pitchFamily="2" charset="77"/>
                <a:ea typeface="+mj-ea"/>
                <a:cs typeface="+mj-cs"/>
              </a:rPr>
              <a:t> break 26 out of 60 top containers</a:t>
            </a:r>
            <a:endParaRPr lang="en-US" dirty="0">
              <a:solidFill>
                <a:srgbClr val="FF00AE"/>
              </a:solidFill>
              <a:latin typeface="Montserrat" pitchFamily="2" charset="77"/>
              <a:ea typeface="+mj-ea"/>
              <a:cs typeface="+mj-cs"/>
            </a:endParaRPr>
          </a:p>
        </p:txBody>
      </p:sp>
      <p:pic>
        <p:nvPicPr>
          <p:cNvPr id="178" name="Google Shape;178;p27" descr="A graph of a computer program&#10;&#10;Description automatically generated with medium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25162" y="2635672"/>
            <a:ext cx="8773496" cy="43108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7" descr="A graph of blue bars with black text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3655" y="2659453"/>
            <a:ext cx="8246938" cy="447803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1" name="Google Shape;181;p27"/>
          <p:cNvCxnSpPr/>
          <p:nvPr/>
        </p:nvCxnSpPr>
        <p:spPr>
          <a:xfrm rot="5400000" flipH="1">
            <a:off x="523373" y="7040849"/>
            <a:ext cx="1888650" cy="661950"/>
          </a:xfrm>
          <a:prstGeom prst="bentConnector3">
            <a:avLst>
              <a:gd name="adj1" fmla="val -526"/>
            </a:avLst>
          </a:prstGeom>
          <a:noFill/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82" name="Google Shape;182;p27"/>
          <p:cNvSpPr txBox="1"/>
          <p:nvPr/>
        </p:nvSpPr>
        <p:spPr>
          <a:xfrm>
            <a:off x="1798674" y="7474114"/>
            <a:ext cx="7584608" cy="131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noAutofit/>
          </a:bodyPr>
          <a:lstStyle/>
          <a:p>
            <a:pPr>
              <a:lnSpc>
                <a:spcPct val="90000"/>
              </a:lnSpc>
              <a:spcBef>
                <a:spcPts val="1600"/>
              </a:spcBef>
              <a:buClr>
                <a:schemeClr val="dk1"/>
              </a:buClr>
              <a:buSzPts val="1100"/>
            </a:pPr>
            <a:r>
              <a:rPr lang="en-US" sz="3200" b="1" dirty="0">
                <a:solidFill>
                  <a:schemeClr val="bg2"/>
                </a:solidFill>
                <a:sym typeface="Roboto"/>
              </a:rPr>
              <a:t>“</a:t>
            </a:r>
            <a:r>
              <a:rPr lang="en-US" sz="3200" b="1" dirty="0">
                <a:solidFill>
                  <a:srgbClr val="FF0000"/>
                </a:solidFill>
                <a:sym typeface="Roboto"/>
              </a:rPr>
              <a:t>Prevent containers from accessing host files by using high UIDS” (root  is 0) failed for 26 containers</a:t>
            </a:r>
            <a:endParaRPr sz="3200" b="1" dirty="0">
              <a:solidFill>
                <a:srgbClr val="FF0000"/>
              </a:solidFill>
            </a:endParaRPr>
          </a:p>
        </p:txBody>
      </p:sp>
      <p:cxnSp>
        <p:nvCxnSpPr>
          <p:cNvPr id="183" name="Google Shape;183;p27"/>
          <p:cNvCxnSpPr>
            <a:cxnSpLocks/>
          </p:cNvCxnSpPr>
          <p:nvPr/>
        </p:nvCxnSpPr>
        <p:spPr>
          <a:xfrm rot="16200000" flipV="1">
            <a:off x="9239588" y="6922795"/>
            <a:ext cx="2160576" cy="626134"/>
          </a:xfrm>
          <a:prstGeom prst="bentConnector3">
            <a:avLst>
              <a:gd name="adj1" fmla="val 1280"/>
            </a:avLst>
          </a:prstGeom>
          <a:noFill/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84" name="Google Shape;184;p27"/>
          <p:cNvSpPr txBox="1"/>
          <p:nvPr/>
        </p:nvSpPr>
        <p:spPr>
          <a:xfrm>
            <a:off x="10632942" y="7137487"/>
            <a:ext cx="7224920" cy="1647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noAutofit/>
          </a:bodyPr>
          <a:lstStyle/>
          <a:p>
            <a:pPr marL="76200">
              <a:lnSpc>
                <a:spcPct val="90000"/>
              </a:lnSpc>
              <a:spcBef>
                <a:spcPts val="1600"/>
              </a:spcBef>
              <a:buClr>
                <a:schemeClr val="dk1"/>
              </a:buClr>
              <a:buSzPts val="1100"/>
            </a:pPr>
            <a:r>
              <a:rPr lang="en-US" sz="3200" b="1" dirty="0">
                <a:solidFill>
                  <a:srgbClr val="FF0000"/>
                </a:solidFill>
                <a:sym typeface="Roboto"/>
              </a:rPr>
              <a:t>“NET_BIND_SERVICE” (run on privileged ports) is effectively required for 7 containers</a:t>
            </a:r>
            <a:endParaRPr sz="3200" b="1" dirty="0">
              <a:solidFill>
                <a:srgbClr val="FF0000"/>
              </a:solidFill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C0295EE-AE2E-4E9F-AAAA-B42CA8022B76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E492CD53-93F7-4707-9A04-85278BE97CE8}" type="datetime1">
              <a:rPr lang="en-US" smtClean="0"/>
              <a:t>6/15/2025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70E9A7-41B7-4408-813F-59D8C439BB7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-GB" smtClean="0"/>
              <a:pPr algn="r"/>
              <a:t>8</a:t>
            </a:fld>
            <a:endParaRPr lang="en-GB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B08FE3-91F4-4064-BF7C-BB298FC3CAB1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DC3BE9D-6F8A-4712-ABE7-8BB227FD6F44}"/>
              </a:ext>
            </a:extLst>
          </p:cNvPr>
          <p:cNvSpPr>
            <a:spLocks noGrp="1"/>
          </p:cNvSpPr>
          <p:nvPr>
            <p:ph type="body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2952271-499A-40C4-8D06-6A32379443E0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899252" y="715858"/>
            <a:ext cx="8244600" cy="3918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BDEEB2DE-69B7-4625-832D-02C66AA08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ct val="0"/>
              </a:spcBef>
            </a:pPr>
            <a:r>
              <a:rPr lang="it-IT" dirty="0" err="1">
                <a:solidFill>
                  <a:srgbClr val="FF00AE"/>
                </a:solidFill>
                <a:latin typeface="Montserrat" pitchFamily="2" charset="77"/>
                <a:ea typeface="+mj-ea"/>
                <a:cs typeface="+mj-cs"/>
              </a:rPr>
              <a:t>LLMs</a:t>
            </a:r>
            <a:r>
              <a:rPr lang="it-IT" dirty="0">
                <a:solidFill>
                  <a:srgbClr val="FF00AE"/>
                </a:solidFill>
                <a:latin typeface="Montserrat" pitchFamily="2" charset="77"/>
                <a:ea typeface="+mj-ea"/>
                <a:cs typeface="+mj-cs"/>
              </a:rPr>
              <a:t> vs </a:t>
            </a:r>
            <a:r>
              <a:rPr lang="it-IT" dirty="0" err="1">
                <a:solidFill>
                  <a:srgbClr val="FF00AE"/>
                </a:solidFill>
                <a:latin typeface="Montserrat" pitchFamily="2" charset="77"/>
                <a:ea typeface="+mj-ea"/>
                <a:cs typeface="+mj-cs"/>
              </a:rPr>
              <a:t>Helm</a:t>
            </a:r>
            <a:r>
              <a:rPr lang="it-IT" dirty="0">
                <a:solidFill>
                  <a:srgbClr val="FF00AE"/>
                </a:solidFill>
                <a:latin typeface="Montserrat" pitchFamily="2" charset="77"/>
                <a:ea typeface="+mj-ea"/>
                <a:cs typeface="+mj-cs"/>
              </a:rPr>
              <a:t> Charts</a:t>
            </a:r>
            <a:endParaRPr lang="en-US" dirty="0">
              <a:solidFill>
                <a:srgbClr val="FF00AE"/>
              </a:solidFill>
              <a:latin typeface="Montserrat" pitchFamily="2" charset="77"/>
              <a:ea typeface="+mj-ea"/>
              <a:cs typeface="+mj-cs"/>
            </a:endParaRP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96A36AD3-2B99-47E6-B7C0-526460B438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1204986"/>
              </p:ext>
            </p:extLst>
          </p:nvPr>
        </p:nvGraphicFramePr>
        <p:xfrm>
          <a:off x="523347" y="6426095"/>
          <a:ext cx="11568926" cy="1707442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931626">
                  <a:extLst>
                    <a:ext uri="{9D8B030D-6E8A-4147-A177-3AD203B41FA5}">
                      <a16:colId xmlns:a16="http://schemas.microsoft.com/office/drawing/2014/main" val="3508130389"/>
                    </a:ext>
                  </a:extLst>
                </a:gridCol>
                <a:gridCol w="1886453">
                  <a:extLst>
                    <a:ext uri="{9D8B030D-6E8A-4147-A177-3AD203B41FA5}">
                      <a16:colId xmlns:a16="http://schemas.microsoft.com/office/drawing/2014/main" val="3556313628"/>
                    </a:ext>
                  </a:extLst>
                </a:gridCol>
                <a:gridCol w="2384708">
                  <a:extLst>
                    <a:ext uri="{9D8B030D-6E8A-4147-A177-3AD203B41FA5}">
                      <a16:colId xmlns:a16="http://schemas.microsoft.com/office/drawing/2014/main" val="1444642826"/>
                    </a:ext>
                  </a:extLst>
                </a:gridCol>
                <a:gridCol w="1788713">
                  <a:extLst>
                    <a:ext uri="{9D8B030D-6E8A-4147-A177-3AD203B41FA5}">
                      <a16:colId xmlns:a16="http://schemas.microsoft.com/office/drawing/2014/main" val="4257392263"/>
                    </a:ext>
                  </a:extLst>
                </a:gridCol>
                <a:gridCol w="1788713">
                  <a:extLst>
                    <a:ext uri="{9D8B030D-6E8A-4147-A177-3AD203B41FA5}">
                      <a16:colId xmlns:a16="http://schemas.microsoft.com/office/drawing/2014/main" val="1680411656"/>
                    </a:ext>
                  </a:extLst>
                </a:gridCol>
                <a:gridCol w="1788713">
                  <a:extLst>
                    <a:ext uri="{9D8B030D-6E8A-4147-A177-3AD203B41FA5}">
                      <a16:colId xmlns:a16="http://schemas.microsoft.com/office/drawing/2014/main" val="3545638859"/>
                    </a:ext>
                  </a:extLst>
                </a:gridCol>
              </a:tblGrid>
              <a:tr h="914962">
                <a:tc>
                  <a:txBody>
                    <a:bodyPr/>
                    <a:lstStyle/>
                    <a:p>
                      <a:endParaRPr lang="en-US" sz="40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r>
                        <a:rPr lang="en-US" sz="4000" dirty="0"/>
                        <a:t>1st Q </a:t>
                      </a:r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r>
                        <a:rPr lang="en-US" sz="4000" dirty="0"/>
                        <a:t>Median</a:t>
                      </a:r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r>
                        <a:rPr lang="it-IT" sz="4000" dirty="0" err="1"/>
                        <a:t>Mean</a:t>
                      </a:r>
                      <a:endParaRPr lang="en-US" sz="40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r>
                        <a:rPr lang="en-US" sz="4000" dirty="0"/>
                        <a:t>3rd Q</a:t>
                      </a:r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r>
                        <a:rPr lang="en-US" sz="4000" dirty="0"/>
                        <a:t>Max</a:t>
                      </a:r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752993373"/>
                  </a:ext>
                </a:extLst>
              </a:tr>
              <a:tr h="740861">
                <a:tc>
                  <a:txBody>
                    <a:bodyPr/>
                    <a:lstStyle/>
                    <a:p>
                      <a:r>
                        <a:rPr lang="en-US" sz="4000" dirty="0"/>
                        <a:t>Lines</a:t>
                      </a:r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/>
                        <a:t>106</a:t>
                      </a:r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/>
                        <a:t>278</a:t>
                      </a:r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4000" dirty="0"/>
                        <a:t>704</a:t>
                      </a:r>
                      <a:endParaRPr lang="en-US" sz="40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/>
                        <a:t>384</a:t>
                      </a:r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/>
                        <a:t>53,691</a:t>
                      </a:r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608480574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E11FA338-4F29-4282-8720-F44D2A59EE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7330466"/>
              </p:ext>
            </p:extLst>
          </p:nvPr>
        </p:nvGraphicFramePr>
        <p:xfrm>
          <a:off x="899250" y="2234177"/>
          <a:ext cx="15078601" cy="3790423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3524469">
                  <a:extLst>
                    <a:ext uri="{9D8B030D-6E8A-4147-A177-3AD203B41FA5}">
                      <a16:colId xmlns:a16="http://schemas.microsoft.com/office/drawing/2014/main" val="3508130389"/>
                    </a:ext>
                  </a:extLst>
                </a:gridCol>
                <a:gridCol w="2996896">
                  <a:extLst>
                    <a:ext uri="{9D8B030D-6E8A-4147-A177-3AD203B41FA5}">
                      <a16:colId xmlns:a16="http://schemas.microsoft.com/office/drawing/2014/main" val="1096103784"/>
                    </a:ext>
                  </a:extLst>
                </a:gridCol>
                <a:gridCol w="2852412">
                  <a:extLst>
                    <a:ext uri="{9D8B030D-6E8A-4147-A177-3AD203B41FA5}">
                      <a16:colId xmlns:a16="http://schemas.microsoft.com/office/drawing/2014/main" val="3556313628"/>
                    </a:ext>
                  </a:extLst>
                </a:gridCol>
                <a:gridCol w="2852412">
                  <a:extLst>
                    <a:ext uri="{9D8B030D-6E8A-4147-A177-3AD203B41FA5}">
                      <a16:colId xmlns:a16="http://schemas.microsoft.com/office/drawing/2014/main" val="1444642826"/>
                    </a:ext>
                  </a:extLst>
                </a:gridCol>
                <a:gridCol w="2852412">
                  <a:extLst>
                    <a:ext uri="{9D8B030D-6E8A-4147-A177-3AD203B41FA5}">
                      <a16:colId xmlns:a16="http://schemas.microsoft.com/office/drawing/2014/main" val="1680411656"/>
                    </a:ext>
                  </a:extLst>
                </a:gridCol>
              </a:tblGrid>
              <a:tr h="1843457">
                <a:tc>
                  <a:txBody>
                    <a:bodyPr/>
                    <a:lstStyle/>
                    <a:p>
                      <a:endParaRPr lang="en-US" sz="40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r>
                        <a:rPr lang="it-IT" sz="4000" dirty="0"/>
                        <a:t>GPT-4o-mini-024-07-1</a:t>
                      </a:r>
                      <a:endParaRPr lang="en-US" sz="40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r>
                        <a:rPr lang="en-US" sz="4000" dirty="0"/>
                        <a:t>Gemini 1.5</a:t>
                      </a:r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r>
                        <a:rPr lang="it-IT" sz="4000" dirty="0"/>
                        <a:t>C</a:t>
                      </a:r>
                      <a:r>
                        <a:rPr lang="en-US" sz="4000" dirty="0"/>
                        <a:t>laude-3-sonnet</a:t>
                      </a:r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r>
                        <a:rPr lang="en-US" sz="4000" dirty="0"/>
                        <a:t>Llama 3-70b</a:t>
                      </a:r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752993373"/>
                  </a:ext>
                </a:extLst>
              </a:tr>
              <a:tr h="756135">
                <a:tc>
                  <a:txBody>
                    <a:bodyPr/>
                    <a:lstStyle/>
                    <a:p>
                      <a:r>
                        <a:rPr lang="en-US" sz="4000" dirty="0"/>
                        <a:t>Input Tokens</a:t>
                      </a:r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4000" dirty="0"/>
                        <a:t>1</a:t>
                      </a:r>
                      <a:r>
                        <a:rPr lang="en-US" sz="4000" dirty="0"/>
                        <a:t>28K</a:t>
                      </a:r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4000" dirty="0"/>
                        <a:t>1,048K</a:t>
                      </a:r>
                      <a:endParaRPr lang="en-US" sz="40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4000" dirty="0"/>
                        <a:t>40K</a:t>
                      </a:r>
                      <a:endParaRPr lang="en-US" sz="40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4000" dirty="0"/>
                        <a:t>8</a:t>
                      </a:r>
                      <a:r>
                        <a:rPr lang="en-US" sz="4000" dirty="0"/>
                        <a:t>K</a:t>
                      </a:r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738343452"/>
                  </a:ext>
                </a:extLst>
              </a:tr>
              <a:tr h="986263">
                <a:tc>
                  <a:txBody>
                    <a:bodyPr/>
                    <a:lstStyle/>
                    <a:p>
                      <a:r>
                        <a:rPr lang="en-US" sz="4000" dirty="0"/>
                        <a:t>Output Tokens</a:t>
                      </a:r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4000" dirty="0"/>
                        <a:t>16K</a:t>
                      </a:r>
                      <a:endParaRPr lang="en-US" sz="4000" dirty="0"/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4000" dirty="0"/>
                        <a:t>8</a:t>
                      </a:r>
                      <a:r>
                        <a:rPr lang="en-US" sz="4000" dirty="0"/>
                        <a:t>K</a:t>
                      </a:r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4000" dirty="0"/>
                        <a:t>8</a:t>
                      </a:r>
                      <a:r>
                        <a:rPr lang="en-US" sz="4000" dirty="0"/>
                        <a:t>K</a:t>
                      </a:r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4000" dirty="0"/>
                        <a:t>2</a:t>
                      </a:r>
                      <a:r>
                        <a:rPr lang="en-US" sz="4000" dirty="0"/>
                        <a:t>K</a:t>
                      </a:r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608480574"/>
                  </a:ext>
                </a:extLst>
              </a:tr>
            </a:tbl>
          </a:graphicData>
        </a:graphic>
      </p:graphicFrame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F8E1F4C-91ED-43ED-95F5-EE7D227FA060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EFCF070D-B026-461A-80B3-C46CA19E2AC2}" type="datetime1">
              <a:rPr lang="en-US" smtClean="0"/>
              <a:t>6/15/2025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09E4202-E5C6-40EF-9B66-0BAC1C7CAAA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-GB" smtClean="0"/>
              <a:pPr algn="r"/>
              <a:t>9</a:t>
            </a:fld>
            <a:endParaRPr lang="en-GB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2501B72-9631-4048-AC81-4682A14E509D}"/>
              </a:ext>
            </a:extLst>
          </p:cNvPr>
          <p:cNvSpPr/>
          <p:nvPr/>
        </p:nvSpPr>
        <p:spPr>
          <a:xfrm>
            <a:off x="4618496" y="7206712"/>
            <a:ext cx="3952068" cy="1286360"/>
          </a:xfrm>
          <a:prstGeom prst="ellipse">
            <a:avLst/>
          </a:prstGeom>
          <a:noFill/>
          <a:ln w="304800" cmpd="tri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F7DC81-EC87-4429-9C19-39E77253A38E}"/>
              </a:ext>
            </a:extLst>
          </p:cNvPr>
          <p:cNvSpPr txBox="1"/>
          <p:nvPr/>
        </p:nvSpPr>
        <p:spPr>
          <a:xfrm>
            <a:off x="12126865" y="6426095"/>
            <a:ext cx="578446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b="1" dirty="0">
                <a:solidFill>
                  <a:srgbClr val="FF0000"/>
                </a:solidFill>
              </a:rPr>
              <a:t>278-704 </a:t>
            </a:r>
            <a:r>
              <a:rPr lang="it-IT" sz="4000" b="1" dirty="0" err="1">
                <a:solidFill>
                  <a:srgbClr val="FF0000"/>
                </a:solidFill>
              </a:rPr>
              <a:t>lines</a:t>
            </a:r>
            <a:r>
              <a:rPr lang="it-IT" sz="4000" b="1" dirty="0">
                <a:solidFill>
                  <a:srgbClr val="FF0000"/>
                </a:solidFill>
              </a:rPr>
              <a:t>/container x </a:t>
            </a:r>
          </a:p>
          <a:p>
            <a:r>
              <a:rPr lang="it-IT" sz="4000" b="1" dirty="0">
                <a:solidFill>
                  <a:srgbClr val="FF0000"/>
                </a:solidFill>
              </a:rPr>
              <a:t>&gt;&gt;20 </a:t>
            </a:r>
            <a:r>
              <a:rPr lang="it-IT" sz="4000" b="1" dirty="0" err="1">
                <a:solidFill>
                  <a:srgbClr val="FF0000"/>
                </a:solidFill>
              </a:rPr>
              <a:t>chars</a:t>
            </a:r>
            <a:r>
              <a:rPr lang="it-IT" sz="4000" b="1" dirty="0">
                <a:solidFill>
                  <a:srgbClr val="FF0000"/>
                </a:solidFill>
              </a:rPr>
              <a:t>/</a:t>
            </a:r>
            <a:r>
              <a:rPr lang="it-IT" sz="4000" b="1" dirty="0" err="1">
                <a:solidFill>
                  <a:srgbClr val="FF0000"/>
                </a:solidFill>
              </a:rPr>
              <a:t>lines</a:t>
            </a:r>
            <a:r>
              <a:rPr lang="it-IT" sz="4000" b="1" dirty="0">
                <a:solidFill>
                  <a:srgbClr val="FF0000"/>
                </a:solidFill>
              </a:rPr>
              <a:t> / </a:t>
            </a:r>
          </a:p>
          <a:p>
            <a:r>
              <a:rPr lang="it-IT" sz="4000" b="1" dirty="0">
                <a:solidFill>
                  <a:srgbClr val="FF0000"/>
                </a:solidFill>
              </a:rPr>
              <a:t>4 </a:t>
            </a:r>
            <a:r>
              <a:rPr lang="it-IT" sz="4000" b="1" dirty="0" err="1">
                <a:solidFill>
                  <a:srgbClr val="FF0000"/>
                </a:solidFill>
              </a:rPr>
              <a:t>chars</a:t>
            </a:r>
            <a:r>
              <a:rPr lang="it-IT" sz="4000" b="1" dirty="0">
                <a:solidFill>
                  <a:srgbClr val="FF0000"/>
                </a:solidFill>
              </a:rPr>
              <a:t>/token =</a:t>
            </a:r>
          </a:p>
          <a:p>
            <a:r>
              <a:rPr lang="it-IT" sz="4000" b="1" dirty="0">
                <a:solidFill>
                  <a:srgbClr val="FF0000"/>
                </a:solidFill>
              </a:rPr>
              <a:t>&gt;&gt; 1-2K tokens/container</a:t>
            </a:r>
          </a:p>
        </p:txBody>
      </p:sp>
    </p:spTree>
    <p:extLst>
      <p:ext uri="{BB962C8B-B14F-4D97-AF65-F5344CB8AC3E}">
        <p14:creationId xmlns:p14="http://schemas.microsoft.com/office/powerpoint/2010/main" val="36910704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Personalizzati 2">
      <a:dk1>
        <a:srgbClr val="000000"/>
      </a:dk1>
      <a:lt1>
        <a:srgbClr val="F7F7F7"/>
      </a:lt1>
      <a:dk2>
        <a:srgbClr val="0000FF"/>
      </a:dk2>
      <a:lt2>
        <a:srgbClr val="F7F7F7"/>
      </a:lt2>
      <a:accent1>
        <a:srgbClr val="0000FF"/>
      </a:accent1>
      <a:accent2>
        <a:srgbClr val="4995FC"/>
      </a:accent2>
      <a:accent3>
        <a:srgbClr val="7BD3F8"/>
      </a:accent3>
      <a:accent4>
        <a:srgbClr val="A6DDF8"/>
      </a:accent4>
      <a:accent5>
        <a:srgbClr val="B1C6FA"/>
      </a:accent5>
      <a:accent6>
        <a:srgbClr val="D2DCF8"/>
      </a:accent6>
      <a:hlink>
        <a:srgbClr val="00A0E6"/>
      </a:hlink>
      <a:folHlink>
        <a:srgbClr val="923DFE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D04A3D106B82841939A7CAAA020629C" ma:contentTypeVersion="4" ma:contentTypeDescription="Create a new document." ma:contentTypeScope="" ma:versionID="c90f576e5e2dfd08c9cf6d84b8d3a225">
  <xsd:schema xmlns:xsd="http://www.w3.org/2001/XMLSchema" xmlns:xs="http://www.w3.org/2001/XMLSchema" xmlns:p="http://schemas.microsoft.com/office/2006/metadata/properties" xmlns:ns2="03655f35-7759-44d6-a0e6-0138913989af" targetNamespace="http://schemas.microsoft.com/office/2006/metadata/properties" ma:root="true" ma:fieldsID="8cef0250057f04016762a8d1bf9e89d1" ns2:_="">
    <xsd:import namespace="03655f35-7759-44d6-a0e6-0138913989a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3655f35-7759-44d6-a0e6-0138913989a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1DB592D-0B05-4F4B-BF9E-A8C78455611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3655f35-7759-44d6-a0e6-0138913989a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82AC691-06C8-4E60-B667-839E63746316}">
  <ds:schemaRefs>
    <ds:schemaRef ds:uri="http://schemas.microsoft.com/office/2006/metadata/properties"/>
    <ds:schemaRef ds:uri="http://purl.org/dc/dcmitype/"/>
    <ds:schemaRef ds:uri="http://purl.org/dc/terms/"/>
    <ds:schemaRef ds:uri="http://www.w3.org/XML/1998/namespace"/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http://schemas.openxmlformats.org/package/2006/metadata/core-properties"/>
    <ds:schemaRef ds:uri="03655f35-7759-44d6-a0e6-0138913989af"/>
  </ds:schemaRefs>
</ds:datastoreItem>
</file>

<file path=customXml/itemProps3.xml><?xml version="1.0" encoding="utf-8"?>
<ds:datastoreItem xmlns:ds="http://schemas.openxmlformats.org/officeDocument/2006/customXml" ds:itemID="{3EA97D1F-978C-47F0-8328-15F0C7FC6D5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11915</TotalTime>
  <Words>1012</Words>
  <Application>Microsoft Office PowerPoint</Application>
  <PresentationFormat>Custom</PresentationFormat>
  <Paragraphs>236</Paragraphs>
  <Slides>15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7" baseType="lpstr">
      <vt:lpstr>Calibri Light</vt:lpstr>
      <vt:lpstr>Roboto</vt:lpstr>
      <vt:lpstr>Montserrat</vt:lpstr>
      <vt:lpstr>Montserrat Light</vt:lpstr>
      <vt:lpstr>Lato</vt:lpstr>
      <vt:lpstr>Arial</vt:lpstr>
      <vt:lpstr>Clash Grotesk</vt:lpstr>
      <vt:lpstr>Wingdings</vt:lpstr>
      <vt:lpstr>Arial Black</vt:lpstr>
      <vt:lpstr>Lora</vt:lpstr>
      <vt:lpstr>Calibri</vt:lpstr>
      <vt:lpstr>Office Theme</vt:lpstr>
      <vt:lpstr>If you Helm chart is insecure, your pet LLM can fix it, can’t it?</vt:lpstr>
      <vt:lpstr>Examples of Misconfigurations</vt:lpstr>
      <vt:lpstr>Examples of fixes</vt:lpstr>
      <vt:lpstr>Let’s go big…</vt:lpstr>
      <vt:lpstr>Let’s start Top 60 Helm charts vs static analyzers</vt:lpstr>
      <vt:lpstr>Building an Evaluation Workflow</vt:lpstr>
      <vt:lpstr>Top 10 security misconfigurations…</vt:lpstr>
      <vt:lpstr>Removing permissions will break 26 out of 60 top containers</vt:lpstr>
      <vt:lpstr>LLMs vs Helm Charts</vt:lpstr>
      <vt:lpstr>Taming the token limits</vt:lpstr>
      <vt:lpstr>LLMs have can do a lot of fixes…</vt:lpstr>
      <vt:lpstr>The manual validation process…</vt:lpstr>
      <vt:lpstr>Putting it all together</vt:lpstr>
      <vt:lpstr>Prompt Engineering is the wrong goal…</vt:lpstr>
      <vt:lpstr>Time to take away something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Template</dc:title>
  <dc:creator>USER</dc:creator>
  <cp:lastModifiedBy>Massacci, Fabio</cp:lastModifiedBy>
  <cp:revision>27</cp:revision>
  <cp:lastPrinted>2019-11-28T07:10:57Z</cp:lastPrinted>
  <dcterms:created xsi:type="dcterms:W3CDTF">2019-09-05T16:40:00Z</dcterms:created>
  <dcterms:modified xsi:type="dcterms:W3CDTF">2025-06-15T13:01:33Z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0x0101003D04A3D106B82841939A7CAAA020629C</vt:lpwstr>
  </property>
  <property fmtid="{D5CDD505-2E9C-101B-9397-08002B2CF9AE}" pid="3" name="MediaServiceImageTags">
    <vt:lpwstr/>
  </property>
  <property fmtid="{D5CDD505-2E9C-101B-9397-08002B2CF9AE}" pid="4" name="Order">
    <vt:r8>35486200</vt:r8>
  </property>
  <property fmtid="{D5CDD505-2E9C-101B-9397-08002B2CF9AE}" pid="5" name="_ExtendedDescription">
    <vt:lpwstr/>
  </property>
  <property fmtid="{D5CDD505-2E9C-101B-9397-08002B2CF9AE}" pid="6" name="TriggerFlowInfo">
    <vt:lpwstr/>
  </property>
  <property fmtid="{D5CDD505-2E9C-101B-9397-08002B2CF9AE}" pid="7" name="_SourceUrl">
    <vt:lpwstr/>
  </property>
  <property fmtid="{D5CDD505-2E9C-101B-9397-08002B2CF9AE}" pid="8" name="_SharedFileIndex">
    <vt:lpwstr/>
  </property>
  <property fmtid="{D5CDD505-2E9C-101B-9397-08002B2CF9AE}" pid="9" name="ComplianceAssetId">
    <vt:lpwstr/>
  </property>
</Properties>
</file>